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4"/>
  </p:notesMasterIdLst>
  <p:sldIdLst>
    <p:sldId id="326" r:id="rId2"/>
    <p:sldId id="337" r:id="rId3"/>
    <p:sldId id="290" r:id="rId4"/>
    <p:sldId id="320" r:id="rId5"/>
    <p:sldId id="331" r:id="rId6"/>
    <p:sldId id="335" r:id="rId7"/>
    <p:sldId id="291" r:id="rId8"/>
    <p:sldId id="322" r:id="rId9"/>
    <p:sldId id="334" r:id="rId10"/>
    <p:sldId id="336" r:id="rId11"/>
    <p:sldId id="323" r:id="rId12"/>
    <p:sldId id="327" r:id="rId13"/>
  </p:sldIdLst>
  <p:sldSz cx="12192000" cy="6858000"/>
  <p:notesSz cx="10693400" cy="60198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3" pos="2448" userDrawn="1">
          <p15:clr>
            <a:srgbClr val="A4A3A4"/>
          </p15:clr>
        </p15:guide>
        <p15:guide id="4" pos="528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orient="horz" pos="10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trudnik Sreda" initials="SS" lastIdx="4" clrIdx="0">
    <p:extLst>
      <p:ext uri="{19B8F6BF-5375-455C-9EA6-DF929625EA0E}">
        <p15:presenceInfo xmlns:p15="http://schemas.microsoft.com/office/powerpoint/2012/main" userId="b62c9a0721ac07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828C"/>
    <a:srgbClr val="F07D00"/>
    <a:srgbClr val="2A7078"/>
    <a:srgbClr val="0B3D6E"/>
    <a:srgbClr val="EDEDED"/>
    <a:srgbClr val="EFF6FD"/>
    <a:srgbClr val="A8D4E2"/>
    <a:srgbClr val="E78103"/>
    <a:srgbClr val="007CC3"/>
    <a:srgbClr val="00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6"/>
    <p:restoredTop sz="96327"/>
  </p:normalViewPr>
  <p:slideViewPr>
    <p:cSldViewPr>
      <p:cViewPr varScale="1">
        <p:scale>
          <a:sx n="111" d="100"/>
          <a:sy n="111" d="100"/>
        </p:scale>
        <p:origin x="414" y="102"/>
      </p:cViewPr>
      <p:guideLst>
        <p:guide orient="horz" pos="3840"/>
        <p:guide pos="2448"/>
        <p:guide pos="528"/>
        <p:guide orient="horz" pos="2160"/>
        <p:guide orient="horz" pos="10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016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016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52346-B3C6-E74B-970E-B5C91D3E183D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752475"/>
            <a:ext cx="3609975" cy="2032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2897188"/>
            <a:ext cx="8553450" cy="23701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5718175"/>
            <a:ext cx="4633913" cy="3016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5718175"/>
            <a:ext cx="4632325" cy="3016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D92FB-E016-5647-9E3F-0252B8EE7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03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1684" rtl="0" eaLnBrk="1" latinLnBrk="0" hangingPunct="1">
      <a:defRPr sz="1367" b="0" i="0" kern="1200">
        <a:solidFill>
          <a:schemeClr val="tx1"/>
        </a:solidFill>
        <a:latin typeface="Geologica" pitchFamily="2" charset="0"/>
        <a:ea typeface="+mn-ea"/>
        <a:cs typeface="+mn-cs"/>
      </a:defRPr>
    </a:lvl1pPr>
    <a:lvl2pPr marL="520842" algn="l" defTabSz="1041684" rtl="0" eaLnBrk="1" latinLnBrk="0" hangingPunct="1">
      <a:defRPr sz="1367" b="0" i="0" kern="1200">
        <a:solidFill>
          <a:schemeClr val="tx1"/>
        </a:solidFill>
        <a:latin typeface="Geologica" pitchFamily="2" charset="0"/>
        <a:ea typeface="+mn-ea"/>
        <a:cs typeface="+mn-cs"/>
      </a:defRPr>
    </a:lvl2pPr>
    <a:lvl3pPr marL="1041684" algn="l" defTabSz="1041684" rtl="0" eaLnBrk="1" latinLnBrk="0" hangingPunct="1">
      <a:defRPr sz="1367" b="0" i="0" kern="1200">
        <a:solidFill>
          <a:schemeClr val="tx1"/>
        </a:solidFill>
        <a:latin typeface="Geologica" pitchFamily="2" charset="0"/>
        <a:ea typeface="+mn-ea"/>
        <a:cs typeface="+mn-cs"/>
      </a:defRPr>
    </a:lvl3pPr>
    <a:lvl4pPr marL="1562527" algn="l" defTabSz="1041684" rtl="0" eaLnBrk="1" latinLnBrk="0" hangingPunct="1">
      <a:defRPr sz="1367" b="0" i="0" kern="1200">
        <a:solidFill>
          <a:schemeClr val="tx1"/>
        </a:solidFill>
        <a:latin typeface="Geologica" pitchFamily="2" charset="0"/>
        <a:ea typeface="+mn-ea"/>
        <a:cs typeface="+mn-cs"/>
      </a:defRPr>
    </a:lvl4pPr>
    <a:lvl5pPr marL="2083369" algn="l" defTabSz="1041684" rtl="0" eaLnBrk="1" latinLnBrk="0" hangingPunct="1">
      <a:defRPr sz="1367" b="0" i="0" kern="1200">
        <a:solidFill>
          <a:schemeClr val="tx1"/>
        </a:solidFill>
        <a:latin typeface="Geologica" pitchFamily="2" charset="0"/>
        <a:ea typeface="+mn-ea"/>
        <a:cs typeface="+mn-cs"/>
      </a:defRPr>
    </a:lvl5pPr>
    <a:lvl6pPr marL="2604211" algn="l" defTabSz="1041684" rtl="0" eaLnBrk="1" latinLnBrk="0" hangingPunct="1">
      <a:defRPr sz="1367" kern="1200">
        <a:solidFill>
          <a:schemeClr val="tx1"/>
        </a:solidFill>
        <a:latin typeface="+mn-lt"/>
        <a:ea typeface="+mn-ea"/>
        <a:cs typeface="+mn-cs"/>
      </a:defRPr>
    </a:lvl6pPr>
    <a:lvl7pPr marL="3125053" algn="l" defTabSz="1041684" rtl="0" eaLnBrk="1" latinLnBrk="0" hangingPunct="1">
      <a:defRPr sz="1367" kern="1200">
        <a:solidFill>
          <a:schemeClr val="tx1"/>
        </a:solidFill>
        <a:latin typeface="+mn-lt"/>
        <a:ea typeface="+mn-ea"/>
        <a:cs typeface="+mn-cs"/>
      </a:defRPr>
    </a:lvl7pPr>
    <a:lvl8pPr marL="3645896" algn="l" defTabSz="1041684" rtl="0" eaLnBrk="1" latinLnBrk="0" hangingPunct="1">
      <a:defRPr sz="1367" kern="1200">
        <a:solidFill>
          <a:schemeClr val="tx1"/>
        </a:solidFill>
        <a:latin typeface="+mn-lt"/>
        <a:ea typeface="+mn-ea"/>
        <a:cs typeface="+mn-cs"/>
      </a:defRPr>
    </a:lvl8pPr>
    <a:lvl9pPr marL="4166738" algn="l" defTabSz="1041684" rtl="0" eaLnBrk="1" latinLnBrk="0" hangingPunct="1">
      <a:defRPr sz="13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D92FB-E016-5647-9E3F-0252B8EE707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683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D92FB-E016-5647-9E3F-0252B8EE707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068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D92FB-E016-5647-9E3F-0252B8EE707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301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D92FB-E016-5647-9E3F-0252B8EE7078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54685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D92FB-E016-5647-9E3F-0252B8EE707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837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90646"/>
            <a:ext cx="7187792" cy="482119"/>
          </a:xfrm>
        </p:spPr>
        <p:txBody>
          <a:bodyPr lIns="0" tIns="0" rIns="0" bIns="0"/>
          <a:lstStyle>
            <a:lvl1pPr>
              <a:defRPr sz="3135" b="0" i="0">
                <a:solidFill>
                  <a:srgbClr val="008BD2"/>
                </a:solidFill>
                <a:latin typeface="Geologica Medium" pitchFamily="2" charset="0"/>
                <a:cs typeface="Geologica Medium" pitchFamily="2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45443"/>
          </a:xfrm>
        </p:spPr>
        <p:txBody>
          <a:bodyPr lIns="0" tIns="0" rIns="0" bIns="0"/>
          <a:lstStyle>
            <a:lvl1pPr>
              <a:defRPr sz="1596" b="0" i="0">
                <a:latin typeface="Geologica" pitchFamily="2" charset="0"/>
              </a:defRPr>
            </a:lvl1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6525" y="172353"/>
            <a:ext cx="7187792" cy="482440"/>
          </a:xfrm>
        </p:spPr>
        <p:txBody>
          <a:bodyPr lIns="0" tIns="0" rIns="0" bIns="0"/>
          <a:lstStyle>
            <a:lvl1pPr>
              <a:defRPr sz="3135" b="0" i="0">
                <a:solidFill>
                  <a:srgbClr val="008BD2"/>
                </a:solidFill>
                <a:latin typeface="Geologica" pitchFamily="2" charset="0"/>
                <a:cs typeface="Geologica" pitchFamily="2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06296" y="1690873"/>
            <a:ext cx="4855805" cy="298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38" b="0" i="0">
                <a:solidFill>
                  <a:schemeClr val="bg1"/>
                </a:solidFill>
                <a:latin typeface="Geologica" pitchFamily="2" charset="0"/>
                <a:cs typeface="Geologica" pitchFamily="2" charset="0"/>
              </a:defRPr>
            </a:lvl1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738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52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29" userDrawn="1">
          <p15:clr>
            <a:srgbClr val="FBAE40"/>
          </p15:clr>
        </p15:guide>
        <p15:guide id="2" pos="915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39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538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06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6525" y="172353"/>
            <a:ext cx="7187792" cy="4231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rgbClr val="008BD2"/>
                </a:solidFill>
                <a:latin typeface="Geologica Thin"/>
                <a:cs typeface="Geologica Thin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1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6" r:id="rId3"/>
    <p:sldLayoutId id="2147483670" r:id="rId4"/>
    <p:sldLayoutId id="2147483668" r:id="rId5"/>
    <p:sldLayoutId id="2147483671" r:id="rId6"/>
    <p:sldLayoutId id="2147483672" r:id="rId7"/>
  </p:sldLayoutIdLst>
  <p:hf hdr="0" dt="0"/>
  <p:txStyles>
    <p:titleStyle>
      <a:lvl1pPr>
        <a:defRPr b="0" i="0">
          <a:latin typeface="Geologica Medium" pitchFamily="2" charset="0"/>
          <a:ea typeface="+mj-ea"/>
          <a:cs typeface="+mj-cs"/>
        </a:defRPr>
      </a:lvl1pPr>
    </p:titleStyle>
    <p:bodyStyle>
      <a:lvl1pPr marL="0">
        <a:defRPr b="0" i="0">
          <a:latin typeface="Geologica" pitchFamily="2" charset="0"/>
          <a:ea typeface="+mn-ea"/>
          <a:cs typeface="+mn-cs"/>
        </a:defRPr>
      </a:lvl1pPr>
      <a:lvl2pPr marL="521207">
        <a:defRPr>
          <a:latin typeface="+mn-lt"/>
          <a:ea typeface="+mn-ea"/>
          <a:cs typeface="+mn-cs"/>
        </a:defRPr>
      </a:lvl2pPr>
      <a:lvl3pPr marL="1042414">
        <a:defRPr>
          <a:latin typeface="+mn-lt"/>
          <a:ea typeface="+mn-ea"/>
          <a:cs typeface="+mn-cs"/>
        </a:defRPr>
      </a:lvl3pPr>
      <a:lvl4pPr marL="1563620">
        <a:defRPr>
          <a:latin typeface="+mn-lt"/>
          <a:ea typeface="+mn-ea"/>
          <a:cs typeface="+mn-cs"/>
        </a:defRPr>
      </a:lvl4pPr>
      <a:lvl5pPr marL="2084827">
        <a:defRPr>
          <a:latin typeface="+mn-lt"/>
          <a:ea typeface="+mn-ea"/>
          <a:cs typeface="+mn-cs"/>
        </a:defRPr>
      </a:lvl5pPr>
      <a:lvl6pPr marL="2606034">
        <a:defRPr>
          <a:latin typeface="+mn-lt"/>
          <a:ea typeface="+mn-ea"/>
          <a:cs typeface="+mn-cs"/>
        </a:defRPr>
      </a:lvl6pPr>
      <a:lvl7pPr marL="3127241">
        <a:defRPr>
          <a:latin typeface="+mn-lt"/>
          <a:ea typeface="+mn-ea"/>
          <a:cs typeface="+mn-cs"/>
        </a:defRPr>
      </a:lvl7pPr>
      <a:lvl8pPr marL="3648447">
        <a:defRPr>
          <a:latin typeface="+mn-lt"/>
          <a:ea typeface="+mn-ea"/>
          <a:cs typeface="+mn-cs"/>
        </a:defRPr>
      </a:lvl8pPr>
      <a:lvl9pPr marL="416965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21207">
        <a:defRPr>
          <a:latin typeface="+mn-lt"/>
          <a:ea typeface="+mn-ea"/>
          <a:cs typeface="+mn-cs"/>
        </a:defRPr>
      </a:lvl2pPr>
      <a:lvl3pPr marL="1042414">
        <a:defRPr>
          <a:latin typeface="+mn-lt"/>
          <a:ea typeface="+mn-ea"/>
          <a:cs typeface="+mn-cs"/>
        </a:defRPr>
      </a:lvl3pPr>
      <a:lvl4pPr marL="1563620">
        <a:defRPr>
          <a:latin typeface="+mn-lt"/>
          <a:ea typeface="+mn-ea"/>
          <a:cs typeface="+mn-cs"/>
        </a:defRPr>
      </a:lvl4pPr>
      <a:lvl5pPr marL="2084827">
        <a:defRPr>
          <a:latin typeface="+mn-lt"/>
          <a:ea typeface="+mn-ea"/>
          <a:cs typeface="+mn-cs"/>
        </a:defRPr>
      </a:lvl5pPr>
      <a:lvl6pPr marL="2606034">
        <a:defRPr>
          <a:latin typeface="+mn-lt"/>
          <a:ea typeface="+mn-ea"/>
          <a:cs typeface="+mn-cs"/>
        </a:defRPr>
      </a:lvl6pPr>
      <a:lvl7pPr marL="3127241">
        <a:defRPr>
          <a:latin typeface="+mn-lt"/>
          <a:ea typeface="+mn-ea"/>
          <a:cs typeface="+mn-cs"/>
        </a:defRPr>
      </a:lvl7pPr>
      <a:lvl8pPr marL="3648447">
        <a:defRPr>
          <a:latin typeface="+mn-lt"/>
          <a:ea typeface="+mn-ea"/>
          <a:cs typeface="+mn-cs"/>
        </a:defRPr>
      </a:lvl8pPr>
      <a:lvl9pPr marL="416965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A6FB44E-1648-4E2B-9901-2693E1BFE1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t="14939" r="52973" b="14299"/>
          <a:stretch/>
        </p:blipFill>
        <p:spPr>
          <a:xfrm>
            <a:off x="-152400" y="0"/>
            <a:ext cx="12344400" cy="6857999"/>
          </a:xfrm>
          <a:custGeom>
            <a:avLst/>
            <a:gdLst>
              <a:gd name="connsiteX0" fmla="*/ 0 w 11963400"/>
              <a:gd name="connsiteY0" fmla="*/ 0 h 6858000"/>
              <a:gd name="connsiteX1" fmla="*/ 11963400 w 11963400"/>
              <a:gd name="connsiteY1" fmla="*/ 0 h 6858000"/>
              <a:gd name="connsiteX2" fmla="*/ 11963400 w 11963400"/>
              <a:gd name="connsiteY2" fmla="*/ 6858000 h 6858000"/>
              <a:gd name="connsiteX3" fmla="*/ 0 w 11963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63400" h="6858000">
                <a:moveTo>
                  <a:pt x="0" y="0"/>
                </a:moveTo>
                <a:lnTo>
                  <a:pt x="11963400" y="0"/>
                </a:lnTo>
                <a:lnTo>
                  <a:pt x="119634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4FC8EEC-86E6-4EEB-BC3D-E771A27D0B92}"/>
              </a:ext>
            </a:extLst>
          </p:cNvPr>
          <p:cNvSpPr/>
          <p:nvPr/>
        </p:nvSpPr>
        <p:spPr>
          <a:xfrm>
            <a:off x="5638800" y="3962400"/>
            <a:ext cx="6629894" cy="1205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НАПРАВЛЕНИЕ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«ГАРМОНИЧНОЕ ОБЩЕСТВО»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A015A7A-EF74-4AAB-BFED-D4A900B9487B}"/>
              </a:ext>
            </a:extLst>
          </p:cNvPr>
          <p:cNvSpPr/>
          <p:nvPr/>
        </p:nvSpPr>
        <p:spPr>
          <a:xfrm>
            <a:off x="457200" y="5747504"/>
            <a:ext cx="1424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2026</a:t>
            </a:r>
            <a:endParaRPr lang="ru-RU" sz="2400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69C802-C958-4473-85A4-141B7DB17645}"/>
              </a:ext>
            </a:extLst>
          </p:cNvPr>
          <p:cNvSpPr txBox="1"/>
          <p:nvPr/>
        </p:nvSpPr>
        <p:spPr>
          <a:xfrm>
            <a:off x="228600" y="715547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 smtClean="0">
                <a:solidFill>
                  <a:srgbClr val="005D64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АДМИНИСТРАЦИЯ ГОРОДА </a:t>
            </a:r>
            <a:r>
              <a:rPr lang="ru-RU" sz="1400" dirty="0">
                <a:solidFill>
                  <a:srgbClr val="005D64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СУРГУТА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381000"/>
            <a:ext cx="815510" cy="9950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69C802-C958-4473-85A4-141B7DB17645}"/>
              </a:ext>
            </a:extLst>
          </p:cNvPr>
          <p:cNvSpPr txBox="1"/>
          <p:nvPr/>
        </p:nvSpPr>
        <p:spPr>
          <a:xfrm>
            <a:off x="228600" y="371912"/>
            <a:ext cx="632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 smtClean="0">
                <a:solidFill>
                  <a:srgbClr val="005D64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ХАНТЫ-МАНСИЙСКИЙ АВТОНОМНЫЙ ОКРУГ-ЮГРА</a:t>
            </a:r>
            <a:endParaRPr lang="ru-RU" sz="1400" dirty="0">
              <a:solidFill>
                <a:srgbClr val="005D64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26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F8170-1349-4CAD-E2D3-70190B841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502970" y="3703799"/>
            <a:ext cx="6620552" cy="914400"/>
          </a:xfrm>
          <a:prstGeom prst="roundRect">
            <a:avLst/>
          </a:prstGeom>
          <a:solidFill>
            <a:srgbClr val="05828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2970" y="2532357"/>
            <a:ext cx="6620552" cy="914400"/>
          </a:xfrm>
          <a:prstGeom prst="roundRect">
            <a:avLst/>
          </a:prstGeom>
          <a:solidFill>
            <a:srgbClr val="05828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-1" y="3"/>
            <a:ext cx="8305801" cy="990598"/>
          </a:xfrm>
          <a:custGeom>
            <a:avLst/>
            <a:gdLst>
              <a:gd name="connsiteX0" fmla="*/ 0 w 8325377"/>
              <a:gd name="connsiteY0" fmla="*/ 0 h 1401743"/>
              <a:gd name="connsiteX1" fmla="*/ 8325377 w 8325377"/>
              <a:gd name="connsiteY1" fmla="*/ 0 h 1401743"/>
              <a:gd name="connsiteX2" fmla="*/ 8325377 w 8325377"/>
              <a:gd name="connsiteY2" fmla="*/ 706391 h 1401743"/>
              <a:gd name="connsiteX3" fmla="*/ 8311251 w 8325377"/>
              <a:gd name="connsiteY3" fmla="*/ 846520 h 1401743"/>
              <a:gd name="connsiteX4" fmla="*/ 7630015 w 8325377"/>
              <a:gd name="connsiteY4" fmla="*/ 1401743 h 1401743"/>
              <a:gd name="connsiteX5" fmla="*/ 0 w 8325377"/>
              <a:gd name="connsiteY5" fmla="*/ 1401743 h 1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5377" h="1401743">
                <a:moveTo>
                  <a:pt x="0" y="0"/>
                </a:moveTo>
                <a:lnTo>
                  <a:pt x="8325377" y="0"/>
                </a:lnTo>
                <a:lnTo>
                  <a:pt x="8325377" y="706391"/>
                </a:lnTo>
                <a:lnTo>
                  <a:pt x="8311251" y="846520"/>
                </a:lnTo>
                <a:cubicBezTo>
                  <a:pt x="8246411" y="1163385"/>
                  <a:pt x="7966048" y="1401743"/>
                  <a:pt x="7630015" y="1401743"/>
                </a:cubicBezTo>
                <a:lnTo>
                  <a:pt x="0" y="1401743"/>
                </a:lnTo>
                <a:close/>
              </a:path>
            </a:pathLst>
          </a:cu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6" y="177694"/>
            <a:ext cx="533400" cy="6508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6DA7AA0-6CFC-424D-AA3F-A7A9912653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03055"/>
            <a:ext cx="1848055" cy="3665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942" y="1524000"/>
            <a:ext cx="4499058" cy="4050661"/>
          </a:xfrm>
          <a:custGeom>
            <a:avLst/>
            <a:gdLst>
              <a:gd name="connsiteX0" fmla="*/ 671639 w 4029752"/>
              <a:gd name="connsiteY0" fmla="*/ 0 h 4310379"/>
              <a:gd name="connsiteX1" fmla="*/ 3358113 w 4029752"/>
              <a:gd name="connsiteY1" fmla="*/ 0 h 4310379"/>
              <a:gd name="connsiteX2" fmla="*/ 4029752 w 4029752"/>
              <a:gd name="connsiteY2" fmla="*/ 671639 h 4310379"/>
              <a:gd name="connsiteX3" fmla="*/ 4029752 w 4029752"/>
              <a:gd name="connsiteY3" fmla="*/ 3638740 h 4310379"/>
              <a:gd name="connsiteX4" fmla="*/ 3358113 w 4029752"/>
              <a:gd name="connsiteY4" fmla="*/ 4310379 h 4310379"/>
              <a:gd name="connsiteX5" fmla="*/ 671639 w 4029752"/>
              <a:gd name="connsiteY5" fmla="*/ 4310379 h 4310379"/>
              <a:gd name="connsiteX6" fmla="*/ 0 w 4029752"/>
              <a:gd name="connsiteY6" fmla="*/ 3638740 h 4310379"/>
              <a:gd name="connsiteX7" fmla="*/ 0 w 4029752"/>
              <a:gd name="connsiteY7" fmla="*/ 671639 h 4310379"/>
              <a:gd name="connsiteX8" fmla="*/ 671639 w 4029752"/>
              <a:gd name="connsiteY8" fmla="*/ 0 h 431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9752" h="4310379">
                <a:moveTo>
                  <a:pt x="671639" y="0"/>
                </a:moveTo>
                <a:lnTo>
                  <a:pt x="3358113" y="0"/>
                </a:lnTo>
                <a:cubicBezTo>
                  <a:pt x="3729049" y="0"/>
                  <a:pt x="4029752" y="300703"/>
                  <a:pt x="4029752" y="671639"/>
                </a:cubicBezTo>
                <a:lnTo>
                  <a:pt x="4029752" y="3638740"/>
                </a:lnTo>
                <a:cubicBezTo>
                  <a:pt x="4029752" y="4009676"/>
                  <a:pt x="3729049" y="4310379"/>
                  <a:pt x="3358113" y="4310379"/>
                </a:cubicBezTo>
                <a:lnTo>
                  <a:pt x="671639" y="4310379"/>
                </a:lnTo>
                <a:cubicBezTo>
                  <a:pt x="300703" y="4310379"/>
                  <a:pt x="0" y="4009676"/>
                  <a:pt x="0" y="3638740"/>
                </a:cubicBezTo>
                <a:lnTo>
                  <a:pt x="0" y="671639"/>
                </a:lnTo>
                <a:cubicBezTo>
                  <a:pt x="0" y="300703"/>
                  <a:pt x="300703" y="0"/>
                  <a:pt x="671639" y="0"/>
                </a:cubicBezTo>
                <a:close/>
              </a:path>
            </a:pathLst>
          </a:cu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504148" y="1330915"/>
            <a:ext cx="6620552" cy="914400"/>
          </a:xfrm>
          <a:prstGeom prst="roundRect">
            <a:avLst/>
          </a:prstGeom>
          <a:solidFill>
            <a:srgbClr val="05828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85461" y="1423677"/>
            <a:ext cx="64744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16 СПИКЕРОВ ИЗ МОСКВЫ, КАЗАНИ, ТЮМЕНИ, </a:t>
            </a:r>
          </a:p>
          <a:p>
            <a:pPr lvl="0" algn="l"/>
            <a: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ИРКУТСКА И СУРГУТА </a:t>
            </a:r>
            <a:endParaRPr lang="ru-RU" sz="2000" dirty="0" smtClean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0212" y="2646760"/>
            <a:ext cx="63685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20 ДИСКУССИОННЫХ ПЛОЩАДОК ДЛЯ РАЗНЫХ ЦЕЛЕВЫХ АУДИТОРИЙ</a:t>
            </a:r>
            <a:endParaRPr lang="ru-RU" sz="2000" dirty="0" smtClean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4171" y="3847899"/>
            <a:ext cx="63757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БОЛЕЕ 4 ТЫСЯЧ  СЛУШАТЕЛЕЙ</a:t>
            </a:r>
            <a:endParaRPr lang="ru-RU" sz="2000" dirty="0" smtClean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4916" y="303055"/>
            <a:ext cx="55948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МЕРОПРИЯТИЯ ПО РЕАЛИЗАЦИИ НАПРАВЛЕНИЯ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«ГАРМОНИЧНОЕ ОБЩЕСТВО» </a:t>
            </a:r>
          </a:p>
          <a:p>
            <a:pPr algn="ctr"/>
            <a:endParaRPr lang="ru-RU" sz="2000" b="1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6451504E-6C0D-48AB-81E4-69C0E1A3814A}"/>
              </a:ext>
            </a:extLst>
          </p:cNvPr>
          <p:cNvCxnSpPr>
            <a:cxnSpLocks/>
          </p:cNvCxnSpPr>
          <p:nvPr/>
        </p:nvCxnSpPr>
        <p:spPr>
          <a:xfrm>
            <a:off x="502970" y="5574661"/>
            <a:ext cx="7107984" cy="0"/>
          </a:xfrm>
          <a:prstGeom prst="line">
            <a:avLst/>
          </a:prstGeom>
          <a:ln w="79375">
            <a:solidFill>
              <a:srgbClr val="F07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041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4929931" y="5143619"/>
            <a:ext cx="6747923" cy="804530"/>
          </a:xfrm>
          <a:prstGeom prst="roundRect">
            <a:avLst/>
          </a:prstGeom>
          <a:solidFill>
            <a:srgbClr val="EFF6F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4800" y="1453883"/>
            <a:ext cx="6747923" cy="804530"/>
          </a:xfrm>
          <a:prstGeom prst="roundRect">
            <a:avLst/>
          </a:prstGeom>
          <a:solidFill>
            <a:srgbClr val="EFF6F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-1" y="3"/>
            <a:ext cx="8305801" cy="990598"/>
          </a:xfrm>
          <a:custGeom>
            <a:avLst/>
            <a:gdLst>
              <a:gd name="connsiteX0" fmla="*/ 0 w 8325377"/>
              <a:gd name="connsiteY0" fmla="*/ 0 h 1401743"/>
              <a:gd name="connsiteX1" fmla="*/ 8325377 w 8325377"/>
              <a:gd name="connsiteY1" fmla="*/ 0 h 1401743"/>
              <a:gd name="connsiteX2" fmla="*/ 8325377 w 8325377"/>
              <a:gd name="connsiteY2" fmla="*/ 706391 h 1401743"/>
              <a:gd name="connsiteX3" fmla="*/ 8311251 w 8325377"/>
              <a:gd name="connsiteY3" fmla="*/ 846520 h 1401743"/>
              <a:gd name="connsiteX4" fmla="*/ 7630015 w 8325377"/>
              <a:gd name="connsiteY4" fmla="*/ 1401743 h 1401743"/>
              <a:gd name="connsiteX5" fmla="*/ 0 w 8325377"/>
              <a:gd name="connsiteY5" fmla="*/ 1401743 h 1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5377" h="1401743">
                <a:moveTo>
                  <a:pt x="0" y="0"/>
                </a:moveTo>
                <a:lnTo>
                  <a:pt x="8325377" y="0"/>
                </a:lnTo>
                <a:lnTo>
                  <a:pt x="8325377" y="706391"/>
                </a:lnTo>
                <a:lnTo>
                  <a:pt x="8311251" y="846520"/>
                </a:lnTo>
                <a:cubicBezTo>
                  <a:pt x="8246411" y="1163385"/>
                  <a:pt x="7966048" y="1401743"/>
                  <a:pt x="7630015" y="1401743"/>
                </a:cubicBezTo>
                <a:lnTo>
                  <a:pt x="0" y="1401743"/>
                </a:lnTo>
                <a:close/>
              </a:path>
            </a:pathLst>
          </a:cu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6" y="177694"/>
            <a:ext cx="533400" cy="6508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6DA7AA0-6CFC-424D-AA3F-A7A9912653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03055"/>
            <a:ext cx="1848055" cy="36655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42FAADD-56C6-4936-B812-101CD3E729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700393"/>
            <a:ext cx="4083089" cy="3054422"/>
          </a:xfrm>
          <a:custGeom>
            <a:avLst/>
            <a:gdLst>
              <a:gd name="connsiteX0" fmla="*/ 317506 w 1905000"/>
              <a:gd name="connsiteY0" fmla="*/ 0 h 2057400"/>
              <a:gd name="connsiteX1" fmla="*/ 1587494 w 1905000"/>
              <a:gd name="connsiteY1" fmla="*/ 0 h 2057400"/>
              <a:gd name="connsiteX2" fmla="*/ 1905000 w 1905000"/>
              <a:gd name="connsiteY2" fmla="*/ 317506 h 2057400"/>
              <a:gd name="connsiteX3" fmla="*/ 1905000 w 1905000"/>
              <a:gd name="connsiteY3" fmla="*/ 1739894 h 2057400"/>
              <a:gd name="connsiteX4" fmla="*/ 1587494 w 1905000"/>
              <a:gd name="connsiteY4" fmla="*/ 2057400 h 2057400"/>
              <a:gd name="connsiteX5" fmla="*/ 317506 w 1905000"/>
              <a:gd name="connsiteY5" fmla="*/ 2057400 h 2057400"/>
              <a:gd name="connsiteX6" fmla="*/ 0 w 1905000"/>
              <a:gd name="connsiteY6" fmla="*/ 1739894 h 2057400"/>
              <a:gd name="connsiteX7" fmla="*/ 0 w 1905000"/>
              <a:gd name="connsiteY7" fmla="*/ 317506 h 2057400"/>
              <a:gd name="connsiteX8" fmla="*/ 317506 w 1905000"/>
              <a:gd name="connsiteY8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5000" h="2057400">
                <a:moveTo>
                  <a:pt x="317506" y="0"/>
                </a:moveTo>
                <a:lnTo>
                  <a:pt x="1587494" y="0"/>
                </a:lnTo>
                <a:cubicBezTo>
                  <a:pt x="1762848" y="0"/>
                  <a:pt x="1905000" y="142152"/>
                  <a:pt x="1905000" y="317506"/>
                </a:cubicBezTo>
                <a:lnTo>
                  <a:pt x="1905000" y="1739894"/>
                </a:lnTo>
                <a:cubicBezTo>
                  <a:pt x="1905000" y="1915248"/>
                  <a:pt x="1762848" y="2057400"/>
                  <a:pt x="1587494" y="2057400"/>
                </a:cubicBezTo>
                <a:lnTo>
                  <a:pt x="317506" y="2057400"/>
                </a:lnTo>
                <a:cubicBezTo>
                  <a:pt x="142152" y="2057400"/>
                  <a:pt x="0" y="1915248"/>
                  <a:pt x="0" y="1739894"/>
                </a:cubicBezTo>
                <a:lnTo>
                  <a:pt x="0" y="317506"/>
                </a:lnTo>
                <a:cubicBezTo>
                  <a:pt x="0" y="142152"/>
                  <a:pt x="142152" y="0"/>
                  <a:pt x="317506" y="0"/>
                </a:cubicBezTo>
                <a:close/>
              </a:path>
            </a:pathLst>
          </a:cu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9A659E0-0AF3-4C65-9833-8FFD6E8A32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05" y="3128749"/>
            <a:ext cx="4110956" cy="2819400"/>
          </a:xfrm>
          <a:custGeom>
            <a:avLst/>
            <a:gdLst>
              <a:gd name="connsiteX0" fmla="*/ 317506 w 1905000"/>
              <a:gd name="connsiteY0" fmla="*/ 0 h 2057400"/>
              <a:gd name="connsiteX1" fmla="*/ 1587494 w 1905000"/>
              <a:gd name="connsiteY1" fmla="*/ 0 h 2057400"/>
              <a:gd name="connsiteX2" fmla="*/ 1905000 w 1905000"/>
              <a:gd name="connsiteY2" fmla="*/ 317506 h 2057400"/>
              <a:gd name="connsiteX3" fmla="*/ 1905000 w 1905000"/>
              <a:gd name="connsiteY3" fmla="*/ 1739894 h 2057400"/>
              <a:gd name="connsiteX4" fmla="*/ 1587494 w 1905000"/>
              <a:gd name="connsiteY4" fmla="*/ 2057400 h 2057400"/>
              <a:gd name="connsiteX5" fmla="*/ 317506 w 1905000"/>
              <a:gd name="connsiteY5" fmla="*/ 2057400 h 2057400"/>
              <a:gd name="connsiteX6" fmla="*/ 0 w 1905000"/>
              <a:gd name="connsiteY6" fmla="*/ 1739894 h 2057400"/>
              <a:gd name="connsiteX7" fmla="*/ 0 w 1905000"/>
              <a:gd name="connsiteY7" fmla="*/ 317506 h 2057400"/>
              <a:gd name="connsiteX8" fmla="*/ 317506 w 1905000"/>
              <a:gd name="connsiteY8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5000" h="2057400">
                <a:moveTo>
                  <a:pt x="317506" y="0"/>
                </a:moveTo>
                <a:lnTo>
                  <a:pt x="1587494" y="0"/>
                </a:lnTo>
                <a:cubicBezTo>
                  <a:pt x="1762848" y="0"/>
                  <a:pt x="1905000" y="142152"/>
                  <a:pt x="1905000" y="317506"/>
                </a:cubicBezTo>
                <a:lnTo>
                  <a:pt x="1905000" y="1739894"/>
                </a:lnTo>
                <a:cubicBezTo>
                  <a:pt x="1905000" y="1915248"/>
                  <a:pt x="1762848" y="2057400"/>
                  <a:pt x="1587494" y="2057400"/>
                </a:cubicBezTo>
                <a:lnTo>
                  <a:pt x="317506" y="2057400"/>
                </a:lnTo>
                <a:cubicBezTo>
                  <a:pt x="142152" y="2057400"/>
                  <a:pt x="0" y="1915248"/>
                  <a:pt x="0" y="1739894"/>
                </a:cubicBezTo>
                <a:lnTo>
                  <a:pt x="0" y="317506"/>
                </a:lnTo>
                <a:cubicBezTo>
                  <a:pt x="0" y="142152"/>
                  <a:pt x="142152" y="0"/>
                  <a:pt x="317506" y="0"/>
                </a:cubicBezTo>
                <a:close/>
              </a:path>
            </a:pathLst>
          </a:custGeom>
        </p:spPr>
      </p:pic>
      <p:sp>
        <p:nvSpPr>
          <p:cNvPr id="4" name="Прямоугольник 3"/>
          <p:cNvSpPr/>
          <p:nvPr/>
        </p:nvSpPr>
        <p:spPr>
          <a:xfrm>
            <a:off x="5008038" y="5267952"/>
            <a:ext cx="672676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5828C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ОБОРУДОВАНЫ СИСТЕМАМИ ВИДЕОНАБЛЮДЕНИЯ И АВТОНОМНОГО ОПОВЕЩЕНИЯ </a:t>
            </a:r>
            <a:r>
              <a:rPr lang="ru-RU" b="1" dirty="0" smtClean="0">
                <a:solidFill>
                  <a:srgbClr val="F07D00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ПАРКИ «ЗА САЙМОЙ»  И  «КЕДРОВЫЙ ЛОГ»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4801" y="1528311"/>
            <a:ext cx="6248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5828C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УСТАНОВЛЕНО </a:t>
            </a:r>
            <a:r>
              <a:rPr lang="ru-RU" b="1" dirty="0" smtClean="0">
                <a:solidFill>
                  <a:srgbClr val="F07D00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5 КАМЕР СИСТЕМЫ ВИДЕОНАБЛЮДЕНИЯ</a:t>
            </a:r>
            <a:r>
              <a:rPr lang="ru-RU" b="1" dirty="0" smtClean="0">
                <a:solidFill>
                  <a:srgbClr val="05828C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</a:t>
            </a:r>
            <a:r>
              <a:rPr lang="ru-RU" sz="1600" b="1" dirty="0" smtClean="0">
                <a:solidFill>
                  <a:srgbClr val="05828C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ДЛЯ ФИКСАЦИИ НАРУШЕНИЙ ПДД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9200" y="177694"/>
            <a:ext cx="7043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Флагманский проект </a:t>
            </a:r>
          </a:p>
          <a:p>
            <a:pPr algn="l"/>
            <a:r>
              <a:rPr lang="ru-RU" sz="24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« Общественная безопасность»</a:t>
            </a:r>
          </a:p>
        </p:txBody>
      </p:sp>
    </p:spTree>
    <p:extLst>
      <p:ext uri="{BB962C8B-B14F-4D97-AF65-F5344CB8AC3E}">
        <p14:creationId xmlns:p14="http://schemas.microsoft.com/office/powerpoint/2010/main" val="685368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A6FB44E-1648-4E2B-9901-2693E1BFE1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t="14939" r="52973" b="14299"/>
          <a:stretch/>
        </p:blipFill>
        <p:spPr>
          <a:xfrm>
            <a:off x="-152400" y="0"/>
            <a:ext cx="12344400" cy="6857999"/>
          </a:xfrm>
          <a:custGeom>
            <a:avLst/>
            <a:gdLst>
              <a:gd name="connsiteX0" fmla="*/ 0 w 11963400"/>
              <a:gd name="connsiteY0" fmla="*/ 0 h 6858000"/>
              <a:gd name="connsiteX1" fmla="*/ 11963400 w 11963400"/>
              <a:gd name="connsiteY1" fmla="*/ 0 h 6858000"/>
              <a:gd name="connsiteX2" fmla="*/ 11963400 w 11963400"/>
              <a:gd name="connsiteY2" fmla="*/ 6858000 h 6858000"/>
              <a:gd name="connsiteX3" fmla="*/ 0 w 11963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63400" h="6858000">
                <a:moveTo>
                  <a:pt x="0" y="0"/>
                </a:moveTo>
                <a:lnTo>
                  <a:pt x="11963400" y="0"/>
                </a:lnTo>
                <a:lnTo>
                  <a:pt x="119634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381000"/>
            <a:ext cx="815510" cy="99504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94981" y="4114800"/>
            <a:ext cx="54689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СПАСИБО </a:t>
            </a:r>
            <a:r>
              <a:rPr lang="ru-RU" sz="5400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     ЗА </a:t>
            </a:r>
            <a:r>
              <a:rPr lang="ru-RU" sz="5400" dirty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ВНИМАНИЕ!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257800"/>
            <a:ext cx="990600" cy="990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69C802-C958-4473-85A4-141B7DB17645}"/>
              </a:ext>
            </a:extLst>
          </p:cNvPr>
          <p:cNvSpPr txBox="1"/>
          <p:nvPr/>
        </p:nvSpPr>
        <p:spPr>
          <a:xfrm>
            <a:off x="228600" y="715547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 smtClean="0">
                <a:solidFill>
                  <a:srgbClr val="005D64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АДМИНИСТРАЦИЯ ГОРОДА </a:t>
            </a:r>
            <a:r>
              <a:rPr lang="ru-RU" sz="1400" dirty="0">
                <a:solidFill>
                  <a:srgbClr val="005D64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СУРГУТА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69C802-C958-4473-85A4-141B7DB17645}"/>
              </a:ext>
            </a:extLst>
          </p:cNvPr>
          <p:cNvSpPr txBox="1"/>
          <p:nvPr/>
        </p:nvSpPr>
        <p:spPr>
          <a:xfrm>
            <a:off x="228600" y="371912"/>
            <a:ext cx="632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 smtClean="0">
                <a:solidFill>
                  <a:srgbClr val="005D64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ХАНТЫ-МАНСИЙСКИЙ АВТОНОМНЫЙ ОКРУГ-ЮГРА</a:t>
            </a:r>
            <a:endParaRPr lang="ru-RU" sz="1400" dirty="0">
              <a:solidFill>
                <a:srgbClr val="005D64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3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9BA7E-A320-E792-202B-BE28FDE5F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>
            <a:extLst>
              <a:ext uri="{FF2B5EF4-FFF2-40B4-BE49-F238E27FC236}">
                <a16:creationId xmlns:a16="http://schemas.microsoft.com/office/drawing/2014/main" id="{6D45CA66-82BC-31C9-3ADE-C9765785B81B}"/>
              </a:ext>
            </a:extLst>
          </p:cNvPr>
          <p:cNvSpPr/>
          <p:nvPr/>
        </p:nvSpPr>
        <p:spPr>
          <a:xfrm rot="10800000">
            <a:off x="2792558" y="5120091"/>
            <a:ext cx="9399141" cy="1737909"/>
          </a:xfrm>
          <a:custGeom>
            <a:avLst/>
            <a:gdLst>
              <a:gd name="connsiteX0" fmla="*/ 7493603 w 8250357"/>
              <a:gd name="connsiteY0" fmla="*/ 1525498 h 1525498"/>
              <a:gd name="connsiteX1" fmla="*/ 0 w 8250357"/>
              <a:gd name="connsiteY1" fmla="*/ 1525498 h 1525498"/>
              <a:gd name="connsiteX2" fmla="*/ 0 w 8250357"/>
              <a:gd name="connsiteY2" fmla="*/ 0 h 1525498"/>
              <a:gd name="connsiteX3" fmla="*/ 8250357 w 8250357"/>
              <a:gd name="connsiteY3" fmla="*/ 0 h 1525498"/>
              <a:gd name="connsiteX4" fmla="*/ 8250357 w 8250357"/>
              <a:gd name="connsiteY4" fmla="*/ 768744 h 1525498"/>
              <a:gd name="connsiteX5" fmla="*/ 7493603 w 8250357"/>
              <a:gd name="connsiteY5" fmla="*/ 1525498 h 152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0357" h="1525498">
                <a:moveTo>
                  <a:pt x="7493603" y="1525498"/>
                </a:moveTo>
                <a:lnTo>
                  <a:pt x="0" y="1525498"/>
                </a:lnTo>
                <a:lnTo>
                  <a:pt x="0" y="0"/>
                </a:lnTo>
                <a:lnTo>
                  <a:pt x="8250357" y="0"/>
                </a:lnTo>
                <a:lnTo>
                  <a:pt x="8250357" y="768744"/>
                </a:lnTo>
                <a:cubicBezTo>
                  <a:pt x="8250357" y="1186688"/>
                  <a:pt x="7911547" y="1525498"/>
                  <a:pt x="7493603" y="1525498"/>
                </a:cubicBezTo>
                <a:close/>
              </a:path>
            </a:pathLst>
          </a:custGeom>
          <a:solidFill>
            <a:srgbClr val="2A70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824">
              <a:latin typeface="Geologica" pitchFamily="2" charset="0"/>
            </a:endParaRPr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id="{8DD94D9E-CC53-24DD-C15A-E121700D0C4F}"/>
              </a:ext>
            </a:extLst>
          </p:cNvPr>
          <p:cNvSpPr/>
          <p:nvPr/>
        </p:nvSpPr>
        <p:spPr>
          <a:xfrm>
            <a:off x="0" y="-1"/>
            <a:ext cx="8305800" cy="2473159"/>
          </a:xfrm>
          <a:custGeom>
            <a:avLst/>
            <a:gdLst>
              <a:gd name="connsiteX0" fmla="*/ 0 w 7442326"/>
              <a:gd name="connsiteY0" fmla="*/ 0 h 2208984"/>
              <a:gd name="connsiteX1" fmla="*/ 7442326 w 7442326"/>
              <a:gd name="connsiteY1" fmla="*/ 0 h 2208984"/>
              <a:gd name="connsiteX2" fmla="*/ 7442326 w 7442326"/>
              <a:gd name="connsiteY2" fmla="*/ 1113173 h 2208984"/>
              <a:gd name="connsiteX3" fmla="*/ 6346515 w 7442326"/>
              <a:gd name="connsiteY3" fmla="*/ 2208984 h 2208984"/>
              <a:gd name="connsiteX4" fmla="*/ 0 w 7442326"/>
              <a:gd name="connsiteY4" fmla="*/ 2208984 h 220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2326" h="2208984">
                <a:moveTo>
                  <a:pt x="0" y="0"/>
                </a:moveTo>
                <a:lnTo>
                  <a:pt x="7442326" y="0"/>
                </a:lnTo>
                <a:lnTo>
                  <a:pt x="7442326" y="1113173"/>
                </a:lnTo>
                <a:cubicBezTo>
                  <a:pt x="7442326" y="1718373"/>
                  <a:pt x="6951715" y="2208984"/>
                  <a:pt x="6346515" y="2208984"/>
                </a:cubicBezTo>
                <a:lnTo>
                  <a:pt x="0" y="2208984"/>
                </a:lnTo>
                <a:close/>
              </a:path>
            </a:pathLst>
          </a:cu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824" dirty="0">
              <a:latin typeface="Geologica" pitchFamily="2" charset="0"/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F6410CB7-B932-DC48-82F5-3BEDB7AEA16D}"/>
              </a:ext>
            </a:extLst>
          </p:cNvPr>
          <p:cNvSpPr txBox="1"/>
          <p:nvPr/>
        </p:nvSpPr>
        <p:spPr>
          <a:xfrm>
            <a:off x="4191000" y="2698047"/>
            <a:ext cx="7696199" cy="1436902"/>
          </a:xfrm>
          <a:prstGeom prst="rect">
            <a:avLst/>
          </a:prstGeom>
        </p:spPr>
        <p:txBody>
          <a:bodyPr vert="horz" wrap="square" lIns="0" tIns="14479" rIns="0" bIns="0" rtlCol="0">
            <a:noAutofit/>
          </a:bodyPr>
          <a:lstStyle/>
          <a:p>
            <a:pPr>
              <a:spcBef>
                <a:spcPts val="114"/>
              </a:spcBef>
            </a:pPr>
            <a:r>
              <a:rPr lang="ru-RU" sz="4000" b="1" dirty="0" smtClean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Малыхин Виталий Викторович</a:t>
            </a:r>
            <a:endParaRPr lang="ru-RU" sz="4000" b="1" dirty="0">
              <a:solidFill>
                <a:srgbClr val="05828C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6A465956-1CC0-140A-709E-2CA5769781BA}"/>
              </a:ext>
            </a:extLst>
          </p:cNvPr>
          <p:cNvSpPr txBox="1"/>
          <p:nvPr/>
        </p:nvSpPr>
        <p:spPr>
          <a:xfrm>
            <a:off x="4204447" y="3887954"/>
            <a:ext cx="5116530" cy="1009003"/>
          </a:xfrm>
          <a:prstGeom prst="rect">
            <a:avLst/>
          </a:prstGeom>
        </p:spPr>
        <p:txBody>
          <a:bodyPr vert="horz" wrap="square" lIns="0" tIns="14479" rIns="0" bIns="0" rtlCol="0">
            <a:noAutofit/>
          </a:bodyPr>
          <a:lstStyle/>
          <a:p>
            <a:pPr>
              <a:spcBef>
                <a:spcPts val="114"/>
              </a:spcBef>
            </a:pPr>
            <a:r>
              <a:rPr lang="ru-RU" sz="2400" dirty="0" smtClean="0">
                <a:solidFill>
                  <a:srgbClr val="05828C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заместитель Главы города Сургута</a:t>
            </a:r>
            <a:endParaRPr lang="ru-RU" sz="2400" dirty="0">
              <a:solidFill>
                <a:srgbClr val="05828C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418789"/>
            <a:ext cx="5118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АДМИНИСТРАЦИЯ ГОРОДА СУРГУТА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0652"/>
            <a:ext cx="815510" cy="99504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697" y="438040"/>
            <a:ext cx="1848055" cy="36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70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4" t="3272" r="27358" b="-47"/>
          <a:stretch/>
        </p:blipFill>
        <p:spPr>
          <a:xfrm>
            <a:off x="304800" y="1371600"/>
            <a:ext cx="4713876" cy="4901852"/>
          </a:xfrm>
          <a:custGeom>
            <a:avLst/>
            <a:gdLst>
              <a:gd name="connsiteX0" fmla="*/ 749315 w 4495800"/>
              <a:gd name="connsiteY0" fmla="*/ 0 h 4572000"/>
              <a:gd name="connsiteX1" fmla="*/ 3746485 w 4495800"/>
              <a:gd name="connsiteY1" fmla="*/ 0 h 4572000"/>
              <a:gd name="connsiteX2" fmla="*/ 4495800 w 4495800"/>
              <a:gd name="connsiteY2" fmla="*/ 749315 h 4572000"/>
              <a:gd name="connsiteX3" fmla="*/ 4495800 w 4495800"/>
              <a:gd name="connsiteY3" fmla="*/ 3822685 h 4572000"/>
              <a:gd name="connsiteX4" fmla="*/ 3746485 w 4495800"/>
              <a:gd name="connsiteY4" fmla="*/ 4572000 h 4572000"/>
              <a:gd name="connsiteX5" fmla="*/ 749315 w 4495800"/>
              <a:gd name="connsiteY5" fmla="*/ 4572000 h 4572000"/>
              <a:gd name="connsiteX6" fmla="*/ 0 w 4495800"/>
              <a:gd name="connsiteY6" fmla="*/ 3822685 h 4572000"/>
              <a:gd name="connsiteX7" fmla="*/ 0 w 4495800"/>
              <a:gd name="connsiteY7" fmla="*/ 749315 h 4572000"/>
              <a:gd name="connsiteX8" fmla="*/ 749315 w 4495800"/>
              <a:gd name="connsiteY8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5800" h="4572000">
                <a:moveTo>
                  <a:pt x="749315" y="0"/>
                </a:moveTo>
                <a:lnTo>
                  <a:pt x="3746485" y="0"/>
                </a:lnTo>
                <a:cubicBezTo>
                  <a:pt x="4160321" y="0"/>
                  <a:pt x="4495800" y="335480"/>
                  <a:pt x="4495800" y="749315"/>
                </a:cubicBezTo>
                <a:lnTo>
                  <a:pt x="4495800" y="3822685"/>
                </a:lnTo>
                <a:cubicBezTo>
                  <a:pt x="4495800" y="4236520"/>
                  <a:pt x="4160321" y="4572000"/>
                  <a:pt x="3746485" y="4572000"/>
                </a:cubicBezTo>
                <a:lnTo>
                  <a:pt x="749315" y="4572000"/>
                </a:lnTo>
                <a:cubicBezTo>
                  <a:pt x="335480" y="4572000"/>
                  <a:pt x="0" y="4236520"/>
                  <a:pt x="0" y="3822685"/>
                </a:cubicBezTo>
                <a:lnTo>
                  <a:pt x="0" y="749315"/>
                </a:lnTo>
                <a:cubicBezTo>
                  <a:pt x="0" y="335480"/>
                  <a:pt x="335480" y="0"/>
                  <a:pt x="749315" y="0"/>
                </a:cubicBezTo>
                <a:close/>
              </a:path>
            </a:pathLst>
          </a:custGeom>
        </p:spPr>
      </p:pic>
      <p:sp>
        <p:nvSpPr>
          <p:cNvPr id="13" name="Полилиния 12"/>
          <p:cNvSpPr/>
          <p:nvPr/>
        </p:nvSpPr>
        <p:spPr>
          <a:xfrm>
            <a:off x="-1" y="3"/>
            <a:ext cx="8305801" cy="990598"/>
          </a:xfrm>
          <a:custGeom>
            <a:avLst/>
            <a:gdLst>
              <a:gd name="connsiteX0" fmla="*/ 0 w 8325377"/>
              <a:gd name="connsiteY0" fmla="*/ 0 h 1401743"/>
              <a:gd name="connsiteX1" fmla="*/ 8325377 w 8325377"/>
              <a:gd name="connsiteY1" fmla="*/ 0 h 1401743"/>
              <a:gd name="connsiteX2" fmla="*/ 8325377 w 8325377"/>
              <a:gd name="connsiteY2" fmla="*/ 706391 h 1401743"/>
              <a:gd name="connsiteX3" fmla="*/ 8311251 w 8325377"/>
              <a:gd name="connsiteY3" fmla="*/ 846520 h 1401743"/>
              <a:gd name="connsiteX4" fmla="*/ 7630015 w 8325377"/>
              <a:gd name="connsiteY4" fmla="*/ 1401743 h 1401743"/>
              <a:gd name="connsiteX5" fmla="*/ 0 w 8325377"/>
              <a:gd name="connsiteY5" fmla="*/ 1401743 h 1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5377" h="1401743">
                <a:moveTo>
                  <a:pt x="0" y="0"/>
                </a:moveTo>
                <a:lnTo>
                  <a:pt x="8325377" y="0"/>
                </a:lnTo>
                <a:lnTo>
                  <a:pt x="8325377" y="706391"/>
                </a:lnTo>
                <a:lnTo>
                  <a:pt x="8311251" y="846520"/>
                </a:lnTo>
                <a:cubicBezTo>
                  <a:pt x="8246411" y="1163385"/>
                  <a:pt x="7966048" y="1401743"/>
                  <a:pt x="7630015" y="1401743"/>
                </a:cubicBezTo>
                <a:lnTo>
                  <a:pt x="0" y="1401743"/>
                </a:lnTo>
                <a:close/>
              </a:path>
            </a:pathLst>
          </a:cu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371600" y="303055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НАПРАВЛЕНИЕ  «ГАРМОНИЧНОЕ ОБЩЕСТВО»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6" y="177694"/>
            <a:ext cx="533400" cy="65083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DA7AA0-6CFC-424D-AA3F-A7A9912653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03055"/>
            <a:ext cx="1848055" cy="366557"/>
          </a:xfrm>
          <a:prstGeom prst="rect">
            <a:avLst/>
          </a:prstGeom>
        </p:spPr>
      </p:pic>
      <p:sp>
        <p:nvSpPr>
          <p:cNvPr id="18" name="object 18">
            <a:extLst>
              <a:ext uri="{FF2B5EF4-FFF2-40B4-BE49-F238E27FC236}">
                <a16:creationId xmlns:a16="http://schemas.microsoft.com/office/drawing/2014/main" id="{D35F84BE-A6CE-4E34-9500-3AF42EBE2A49}"/>
              </a:ext>
            </a:extLst>
          </p:cNvPr>
          <p:cNvSpPr txBox="1"/>
          <p:nvPr/>
        </p:nvSpPr>
        <p:spPr>
          <a:xfrm>
            <a:off x="5462354" y="1295400"/>
            <a:ext cx="5476828" cy="415386"/>
          </a:xfrm>
          <a:prstGeom prst="rect">
            <a:avLst/>
          </a:prstGeom>
        </p:spPr>
        <p:txBody>
          <a:bodyPr vert="horz" wrap="square" lIns="0" tIns="45609" rIns="0" bIns="0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F07D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ЦЕЛЬ НАПРАВЛЕНИЯ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33961" y="2133601"/>
            <a:ext cx="6610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solidFill>
                  <a:srgbClr val="2A7078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ФОРМИРОВАНИЕ УСЛОВИЙ РАЗВИТИЯ </a:t>
            </a:r>
          </a:p>
          <a:p>
            <a:r>
              <a:rPr lang="ru-RU" sz="2100" dirty="0" smtClean="0">
                <a:solidFill>
                  <a:srgbClr val="2A7078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КОММУНИКАЦИЙ МЕЖДУ РАЗЛИЧНЫМИ </a:t>
            </a:r>
          </a:p>
          <a:p>
            <a:r>
              <a:rPr lang="ru-RU" sz="2100" dirty="0" smtClean="0">
                <a:solidFill>
                  <a:srgbClr val="2A7078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ГРУППАМИ НАСЕЛЕНИЯ ГОРОДА, ФОРМИРОВАНИЕ </a:t>
            </a:r>
          </a:p>
          <a:p>
            <a:r>
              <a:rPr lang="ru-RU" sz="2100" dirty="0" smtClean="0">
                <a:solidFill>
                  <a:srgbClr val="2A7078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БЕЗОПАСНОЙ ГОРОДСКОЙ СРЕДЫ, </a:t>
            </a:r>
            <a:endParaRPr lang="en-US" sz="2100" dirty="0" smtClean="0">
              <a:solidFill>
                <a:srgbClr val="2A7078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r>
              <a:rPr lang="ru-RU" sz="2100" dirty="0" smtClean="0">
                <a:solidFill>
                  <a:srgbClr val="2A7078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ОБЕСПЕЧИВАЮЩЕЙ МИНИМАЛЬНЫЙ УРОВЕНЬ </a:t>
            </a:r>
          </a:p>
          <a:p>
            <a:r>
              <a:rPr lang="ru-RU" sz="2100" dirty="0" smtClean="0">
                <a:solidFill>
                  <a:srgbClr val="2A7078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УГРОЗ ДЛЯ ЧЕЛОВЕКА</a:t>
            </a:r>
          </a:p>
          <a:p>
            <a:endParaRPr lang="ru-RU" sz="1400" dirty="0">
              <a:solidFill>
                <a:srgbClr val="2A7078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333961" y="4724400"/>
            <a:ext cx="6470175" cy="1828800"/>
          </a:xfrm>
          <a:prstGeom prst="roundRect">
            <a:avLst/>
          </a:prstGeom>
          <a:solidFill>
            <a:srgbClr val="05828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 smtClean="0"/>
          </a:p>
          <a:p>
            <a:pPr algn="ctr"/>
            <a:r>
              <a:rPr lang="ru-RU" sz="2600" dirty="0" smtClean="0"/>
              <a:t>2 ВЕКТОРА В НАПРАВЛЕНИИ:</a:t>
            </a:r>
          </a:p>
          <a:p>
            <a:pPr algn="ctr"/>
            <a:endParaRPr lang="ru-RU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/>
              <a:t>ПОЛИЭТНИЧЕСКИЙ ГОРОД</a:t>
            </a:r>
          </a:p>
          <a:p>
            <a:pPr algn="ctr"/>
            <a:endParaRPr lang="ru-RU" sz="2000" b="1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/>
              <a:t>БЕЗОПАСНОСТЬ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380841" y="5105400"/>
            <a:ext cx="15825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0B3D6E"/>
              </a:solidFill>
              <a:latin typeface="PF Din Text Cond Pro Medium" panose="02000500000000020004" pitchFamily="2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333962" y="4419600"/>
            <a:ext cx="6470175" cy="0"/>
          </a:xfrm>
          <a:prstGeom prst="line">
            <a:avLst/>
          </a:prstGeom>
          <a:ln w="25400">
            <a:solidFill>
              <a:srgbClr val="0582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 16"/>
          <p:cNvSpPr/>
          <p:nvPr/>
        </p:nvSpPr>
        <p:spPr>
          <a:xfrm>
            <a:off x="-1" y="3"/>
            <a:ext cx="8305801" cy="990598"/>
          </a:xfrm>
          <a:custGeom>
            <a:avLst/>
            <a:gdLst>
              <a:gd name="connsiteX0" fmla="*/ 0 w 8325377"/>
              <a:gd name="connsiteY0" fmla="*/ 0 h 1401743"/>
              <a:gd name="connsiteX1" fmla="*/ 8325377 w 8325377"/>
              <a:gd name="connsiteY1" fmla="*/ 0 h 1401743"/>
              <a:gd name="connsiteX2" fmla="*/ 8325377 w 8325377"/>
              <a:gd name="connsiteY2" fmla="*/ 706391 h 1401743"/>
              <a:gd name="connsiteX3" fmla="*/ 8311251 w 8325377"/>
              <a:gd name="connsiteY3" fmla="*/ 846520 h 1401743"/>
              <a:gd name="connsiteX4" fmla="*/ 7630015 w 8325377"/>
              <a:gd name="connsiteY4" fmla="*/ 1401743 h 1401743"/>
              <a:gd name="connsiteX5" fmla="*/ 0 w 8325377"/>
              <a:gd name="connsiteY5" fmla="*/ 1401743 h 1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5377" h="1401743">
                <a:moveTo>
                  <a:pt x="0" y="0"/>
                </a:moveTo>
                <a:lnTo>
                  <a:pt x="8325377" y="0"/>
                </a:lnTo>
                <a:lnTo>
                  <a:pt x="8325377" y="706391"/>
                </a:lnTo>
                <a:lnTo>
                  <a:pt x="8311251" y="846520"/>
                </a:lnTo>
                <a:cubicBezTo>
                  <a:pt x="8246411" y="1163385"/>
                  <a:pt x="7966048" y="1401743"/>
                  <a:pt x="7630015" y="1401743"/>
                </a:cubicBezTo>
                <a:lnTo>
                  <a:pt x="0" y="1401743"/>
                </a:lnTo>
                <a:close/>
              </a:path>
            </a:pathLst>
          </a:cu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6" y="177694"/>
            <a:ext cx="533400" cy="65083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6DA7AA0-6CFC-424D-AA3F-A7A9912653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03055"/>
            <a:ext cx="1848055" cy="366557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4038599" y="5487998"/>
            <a:ext cx="7684170" cy="865905"/>
          </a:xfrm>
          <a:prstGeom prst="roundRect">
            <a:avLst/>
          </a:prstGeom>
          <a:solidFill>
            <a:srgbClr val="05828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55EF1AB2-FD24-4A4B-8921-575BFD6212F2}"/>
              </a:ext>
            </a:extLst>
          </p:cNvPr>
          <p:cNvSpPr txBox="1"/>
          <p:nvPr/>
        </p:nvSpPr>
        <p:spPr>
          <a:xfrm>
            <a:off x="533400" y="2237961"/>
            <a:ext cx="11189369" cy="3473142"/>
          </a:xfrm>
          <a:prstGeom prst="rect">
            <a:avLst/>
          </a:prstGeom>
        </p:spPr>
        <p:txBody>
          <a:bodyPr vert="horz" wrap="square" lIns="0" tIns="141171" rIns="0" bIns="0" rtlCol="0">
            <a:noAutofit/>
          </a:bodyPr>
          <a:lstStyle/>
          <a:p>
            <a:pPr lvl="0" algn="l"/>
            <a:endParaRPr lang="ru-RU" sz="1100" b="1" dirty="0">
              <a:solidFill>
                <a:srgbClr val="2A7078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55EF1AB2-FD24-4A4B-8921-575BFD6212F2}"/>
              </a:ext>
            </a:extLst>
          </p:cNvPr>
          <p:cNvSpPr txBox="1"/>
          <p:nvPr/>
        </p:nvSpPr>
        <p:spPr>
          <a:xfrm>
            <a:off x="4191000" y="5487998"/>
            <a:ext cx="7391400" cy="601913"/>
          </a:xfrm>
          <a:prstGeom prst="rect">
            <a:avLst/>
          </a:prstGeom>
        </p:spPr>
        <p:txBody>
          <a:bodyPr vert="horz" wrap="square" lIns="0" tIns="141171" rIns="0" bIns="0" rtlCol="0">
            <a:noAutofit/>
          </a:bodyPr>
          <a:lstStyle/>
          <a:p>
            <a:pPr lvl="0" algn="l">
              <a:lnSpc>
                <a:spcPct val="107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ФАКТОРОМ, НЕ ПОЗВОЛИВШИМ ДОСТИЧЬ ПЛАНОВОГО ЗНАЧЕНИЯ ЯВЛЯЕТСЯ НЕГАТИВНАЯ ИНФОРМАЦИОННАЯ ПОВЕСТКА В СМИ И СОЦИАЛЬНЫХ СЕТЯХ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09377" y="303055"/>
            <a:ext cx="2965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ЦЕЛЕВЫЕ ПОКАЗАТЕЛИ</a:t>
            </a:r>
            <a:endParaRPr lang="ru-RU" sz="2000" b="1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690073"/>
              </p:ext>
            </p:extLst>
          </p:nvPr>
        </p:nvGraphicFramePr>
        <p:xfrm>
          <a:off x="533399" y="1950526"/>
          <a:ext cx="11430002" cy="3179460"/>
        </p:xfrm>
        <a:graphic>
          <a:graphicData uri="http://schemas.openxmlformats.org/drawingml/2006/table">
            <a:tbl>
              <a:tblPr firstRow="1" firstCol="1" bandRow="1"/>
              <a:tblGrid>
                <a:gridCol w="7265068">
                  <a:extLst>
                    <a:ext uri="{9D8B030D-6E8A-4147-A177-3AD203B41FA5}">
                      <a16:colId xmlns:a16="http://schemas.microsoft.com/office/drawing/2014/main" val="2428826874"/>
                    </a:ext>
                  </a:extLst>
                </a:gridCol>
                <a:gridCol w="1278212">
                  <a:extLst>
                    <a:ext uri="{9D8B030D-6E8A-4147-A177-3AD203B41FA5}">
                      <a16:colId xmlns:a16="http://schemas.microsoft.com/office/drawing/2014/main" val="4176037315"/>
                    </a:ext>
                  </a:extLst>
                </a:gridCol>
                <a:gridCol w="1320968">
                  <a:extLst>
                    <a:ext uri="{9D8B030D-6E8A-4147-A177-3AD203B41FA5}">
                      <a16:colId xmlns:a16="http://schemas.microsoft.com/office/drawing/2014/main" val="1797401799"/>
                    </a:ext>
                  </a:extLst>
                </a:gridCol>
                <a:gridCol w="1565754">
                  <a:extLst>
                    <a:ext uri="{9D8B030D-6E8A-4147-A177-3AD203B41FA5}">
                      <a16:colId xmlns:a16="http://schemas.microsoft.com/office/drawing/2014/main" val="18430367"/>
                    </a:ext>
                  </a:extLst>
                </a:gridCol>
              </a:tblGrid>
              <a:tr h="1297805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52120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04241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56362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08482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60603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127241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64844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16965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52120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04241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56362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08482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60603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127241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64844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16965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2024 – 2026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8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 этап)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52120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04241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56362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08482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60603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127241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64844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16965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Исполнение </a:t>
                      </a:r>
                      <a:r>
                        <a:rPr lang="ru-RU" sz="18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667041"/>
                  </a:ext>
                </a:extLst>
              </a:tr>
              <a:tr h="376331">
                <a:tc gridSpan="4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52120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04241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56362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08482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60603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127241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64844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16965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Направление – Гармоничное общество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420051"/>
                  </a:ext>
                </a:extLst>
              </a:tr>
              <a:tr h="376331">
                <a:tc gridSpan="4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52120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04241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56362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08482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60603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127241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64844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16965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Вектор – Полиэтнический город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82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196406"/>
                  </a:ext>
                </a:extLst>
              </a:tr>
              <a:tr h="1128993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52120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04241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56362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08482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60603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127241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64844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16965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indent="38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82. Доля граждан, положительно оценивающих состояние межнациональных (межэтнических) отношений, в общей численности граждан (на последний отчетный год этапа),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52120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04241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56362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08482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60603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127241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64844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16965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79,8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52120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04241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56362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08482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60603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127241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64844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16965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68</a:t>
                      </a:r>
                      <a:r>
                        <a:rPr lang="ru-RU" sz="18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85,5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436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 16"/>
          <p:cNvSpPr/>
          <p:nvPr/>
        </p:nvSpPr>
        <p:spPr>
          <a:xfrm>
            <a:off x="-1" y="3"/>
            <a:ext cx="8305801" cy="990598"/>
          </a:xfrm>
          <a:custGeom>
            <a:avLst/>
            <a:gdLst>
              <a:gd name="connsiteX0" fmla="*/ 0 w 8325377"/>
              <a:gd name="connsiteY0" fmla="*/ 0 h 1401743"/>
              <a:gd name="connsiteX1" fmla="*/ 8325377 w 8325377"/>
              <a:gd name="connsiteY1" fmla="*/ 0 h 1401743"/>
              <a:gd name="connsiteX2" fmla="*/ 8325377 w 8325377"/>
              <a:gd name="connsiteY2" fmla="*/ 706391 h 1401743"/>
              <a:gd name="connsiteX3" fmla="*/ 8311251 w 8325377"/>
              <a:gd name="connsiteY3" fmla="*/ 846520 h 1401743"/>
              <a:gd name="connsiteX4" fmla="*/ 7630015 w 8325377"/>
              <a:gd name="connsiteY4" fmla="*/ 1401743 h 1401743"/>
              <a:gd name="connsiteX5" fmla="*/ 0 w 8325377"/>
              <a:gd name="connsiteY5" fmla="*/ 1401743 h 1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5377" h="1401743">
                <a:moveTo>
                  <a:pt x="0" y="0"/>
                </a:moveTo>
                <a:lnTo>
                  <a:pt x="8325377" y="0"/>
                </a:lnTo>
                <a:lnTo>
                  <a:pt x="8325377" y="706391"/>
                </a:lnTo>
                <a:lnTo>
                  <a:pt x="8311251" y="846520"/>
                </a:lnTo>
                <a:cubicBezTo>
                  <a:pt x="8246411" y="1163385"/>
                  <a:pt x="7966048" y="1401743"/>
                  <a:pt x="7630015" y="1401743"/>
                </a:cubicBezTo>
                <a:lnTo>
                  <a:pt x="0" y="1401743"/>
                </a:lnTo>
                <a:close/>
              </a:path>
            </a:pathLst>
          </a:cu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6" y="177694"/>
            <a:ext cx="533400" cy="65083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6DA7AA0-6CFC-424D-AA3F-A7A9912653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03055"/>
            <a:ext cx="1848055" cy="366557"/>
          </a:xfrm>
          <a:prstGeom prst="rect">
            <a:avLst/>
          </a:prstGeom>
        </p:spPr>
      </p:pic>
      <p:sp>
        <p:nvSpPr>
          <p:cNvPr id="14" name="object 4">
            <a:extLst>
              <a:ext uri="{FF2B5EF4-FFF2-40B4-BE49-F238E27FC236}">
                <a16:creationId xmlns:a16="http://schemas.microsoft.com/office/drawing/2014/main" id="{55EF1AB2-FD24-4A4B-8921-575BFD6212F2}"/>
              </a:ext>
            </a:extLst>
          </p:cNvPr>
          <p:cNvSpPr txBox="1"/>
          <p:nvPr/>
        </p:nvSpPr>
        <p:spPr>
          <a:xfrm>
            <a:off x="533400" y="2237961"/>
            <a:ext cx="11189369" cy="3473142"/>
          </a:xfrm>
          <a:prstGeom prst="rect">
            <a:avLst/>
          </a:prstGeom>
        </p:spPr>
        <p:txBody>
          <a:bodyPr vert="horz" wrap="square" lIns="0" tIns="141171" rIns="0" bIns="0" rtlCol="0">
            <a:noAutofit/>
          </a:bodyPr>
          <a:lstStyle/>
          <a:p>
            <a:pPr lvl="0" algn="l"/>
            <a:endParaRPr lang="ru-RU" sz="1100" b="1" dirty="0">
              <a:solidFill>
                <a:srgbClr val="2A7078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55EF1AB2-FD24-4A4B-8921-575BFD6212F2}"/>
              </a:ext>
            </a:extLst>
          </p:cNvPr>
          <p:cNvSpPr txBox="1"/>
          <p:nvPr/>
        </p:nvSpPr>
        <p:spPr>
          <a:xfrm>
            <a:off x="5625967" y="5711102"/>
            <a:ext cx="6101615" cy="494385"/>
          </a:xfrm>
          <a:prstGeom prst="rect">
            <a:avLst/>
          </a:prstGeom>
        </p:spPr>
        <p:txBody>
          <a:bodyPr vert="horz" wrap="square" lIns="0" tIns="141171" rIns="0" bIns="0" rtlCol="0">
            <a:noAutofit/>
          </a:bodyPr>
          <a:lstStyle/>
          <a:p>
            <a:pPr lvl="0" algn="l">
              <a:lnSpc>
                <a:spcPct val="107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ФАКТОРОМ, НЕ ПОЗВОЛИВШИМ ДОСТИЧЬ ПЛАНОВОГО ЗНАЧЕНИЯ ЯВЛЯЕТСЯ НЕГАТИВНАЯ ИНФОРМАЦИОННАЯ ПОВЕСТКА В СМИ И СОЦИАЛЬНЫХ СЕТЯХ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09377" y="303055"/>
            <a:ext cx="2965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ЦЕЛЕВЫЕ ПОКАЗАТЕЛИ</a:t>
            </a:r>
            <a:endParaRPr lang="ru-RU" sz="2000" b="1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782114"/>
              </p:ext>
            </p:extLst>
          </p:nvPr>
        </p:nvGraphicFramePr>
        <p:xfrm>
          <a:off x="612116" y="1189858"/>
          <a:ext cx="10441160" cy="4807797"/>
        </p:xfrm>
        <a:graphic>
          <a:graphicData uri="http://schemas.openxmlformats.org/drawingml/2006/table">
            <a:tbl>
              <a:tblPr firstRow="1" firstCol="1" bandRow="1"/>
              <a:tblGrid>
                <a:gridCol w="6552728">
                  <a:extLst>
                    <a:ext uri="{9D8B030D-6E8A-4147-A177-3AD203B41FA5}">
                      <a16:colId xmlns:a16="http://schemas.microsoft.com/office/drawing/2014/main" val="133473233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570260457"/>
                    </a:ext>
                  </a:extLst>
                </a:gridCol>
                <a:gridCol w="1059978">
                  <a:extLst>
                    <a:ext uri="{9D8B030D-6E8A-4147-A177-3AD203B41FA5}">
                      <a16:colId xmlns:a16="http://schemas.microsoft.com/office/drawing/2014/main" val="3078839877"/>
                    </a:ext>
                  </a:extLst>
                </a:gridCol>
                <a:gridCol w="1460302">
                  <a:extLst>
                    <a:ext uri="{9D8B030D-6E8A-4147-A177-3AD203B41FA5}">
                      <a16:colId xmlns:a16="http://schemas.microsoft.com/office/drawing/2014/main" val="3544713260"/>
                    </a:ext>
                  </a:extLst>
                </a:gridCol>
              </a:tblGrid>
              <a:tr h="72008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52120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04241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56362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08482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60603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127241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64844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16965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63501" marR="63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52120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04241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56362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08482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60603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127241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64844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16965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– 2026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700" b="0" dirty="0">
                          <a:effectLst/>
                          <a:latin typeface="Inter" panose="020005030000000200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7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этап)</a:t>
                      </a:r>
                    </a:p>
                  </a:txBody>
                  <a:tcPr marL="63501" marR="63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52120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04241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56362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08482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60603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127241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64844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16965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1" marR="63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52120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04241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56362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08482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60603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127241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64844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16965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Исполнение%</a:t>
                      </a:r>
                      <a:endParaRPr lang="ru-RU" sz="17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1" marR="63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9110686"/>
                  </a:ext>
                </a:extLst>
              </a:tr>
              <a:tr h="273722">
                <a:tc gridSpan="4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52120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04241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56362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08482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60603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127241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64844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16965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Направление – Гармоничное общество</a:t>
                      </a:r>
                    </a:p>
                  </a:txBody>
                  <a:tcPr marL="63501" marR="63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313288"/>
                  </a:ext>
                </a:extLst>
              </a:tr>
              <a:tr h="273722">
                <a:tc gridSpan="4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52120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04241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56362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08482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60603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127241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64844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16965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Вектор – Безопасность</a:t>
                      </a:r>
                    </a:p>
                  </a:txBody>
                  <a:tcPr marL="63501" marR="63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82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813553"/>
                  </a:ext>
                </a:extLst>
              </a:tr>
              <a:tr h="674756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52120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04241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56362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08482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60603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127241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64844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16965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indent="38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83. Удовлетворенность населения уровнем общественной безопасности (на последний отчетный год этапа), </a:t>
                      </a:r>
                      <a:r>
                        <a:rPr lang="ru-RU" sz="17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7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1" marR="63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52120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04241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56362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08482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60603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127241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64844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16965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sz="17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1" marR="63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52120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04241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56362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08482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60603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127241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64844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16965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87,6</a:t>
                      </a:r>
                    </a:p>
                  </a:txBody>
                  <a:tcPr marL="63501" marR="63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52120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04241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56362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08482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60603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127241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64844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16965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159,3</a:t>
                      </a:r>
                    </a:p>
                  </a:txBody>
                  <a:tcPr marL="63501" marR="63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90938"/>
                  </a:ext>
                </a:extLst>
              </a:tr>
              <a:tr h="60592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52120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04241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56362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08482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60603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127241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64844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16965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indent="6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84. Уровень преступности (на последний отчетный год этапа), зарегистрированных преступлений на 100 тыс. чел. населения, ед</a:t>
                      </a:r>
                      <a:r>
                        <a:rPr lang="ru-RU" sz="17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7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1" marR="63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52120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04241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56362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08482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60603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127241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64844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16965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1 041</a:t>
                      </a:r>
                      <a:endParaRPr lang="ru-RU" sz="17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1" marR="63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52120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04241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56362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08482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60603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127241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64844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16965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1 206 </a:t>
                      </a:r>
                      <a:r>
                        <a:rPr lang="ru-RU" sz="1700" b="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1" marR="63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52120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04241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56362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08482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60603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127241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64844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16965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86,4</a:t>
                      </a:r>
                    </a:p>
                  </a:txBody>
                  <a:tcPr marL="63501" marR="63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477842"/>
                  </a:ext>
                </a:extLst>
              </a:tr>
              <a:tr h="57425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52120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04241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56362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08482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60603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127241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64844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16965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indent="38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85. Доля раскрытых преступлений от общего числа преступлений (на последний отчетный год этапа), </a:t>
                      </a:r>
                      <a:r>
                        <a:rPr lang="ru-RU" sz="17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7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1" marR="63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52120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04241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56362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08482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60603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127241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64844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16965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59,0</a:t>
                      </a:r>
                      <a:endParaRPr lang="ru-RU" sz="17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1" marR="63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52120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04241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56362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08482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60603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127241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64844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16965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35,2 </a:t>
                      </a:r>
                      <a:r>
                        <a:rPr lang="ru-RU" sz="1700" b="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1" marR="63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52120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04241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56362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08482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60603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127241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64844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16965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59,7</a:t>
                      </a:r>
                    </a:p>
                  </a:txBody>
                  <a:tcPr marL="63501" marR="63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0639060"/>
                  </a:ext>
                </a:extLst>
              </a:tr>
              <a:tr h="64445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52120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04241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56362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08482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60603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127241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64844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16965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indent="38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86. Снижение аварийности на автомобильных дорогах общего пользования местного значения(нарастающим итогом), %, не менее</a:t>
                      </a:r>
                      <a:endParaRPr lang="ru-RU" sz="17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1" marR="63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52120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04241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56362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08482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60603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127241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64844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16965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7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1" marR="63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52120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04241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56362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08482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60603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127241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64844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16965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-11,7 </a:t>
                      </a:r>
                      <a:r>
                        <a:rPr lang="ru-RU" sz="1700" b="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1" marR="63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52120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04241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56362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08482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60603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127241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64844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16965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1" marR="63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9909685"/>
                  </a:ext>
                </a:extLst>
              </a:tr>
              <a:tr h="874793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52120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04241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56362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08482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60603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127241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64844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16965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indent="38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87. Количество введенных в эксплуатацию объектов оповещения населения </a:t>
                      </a:r>
                      <a:r>
                        <a:rPr lang="ru-RU" sz="17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r>
                        <a:rPr lang="ru-RU" sz="17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чрезвычайных ситуациях (нарастающим итогом), ед.</a:t>
                      </a:r>
                      <a:endParaRPr lang="ru-RU" sz="17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1" marR="63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52120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04241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56362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08482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60603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127241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64844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16965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7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1" marR="63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52120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04241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56362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08482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60603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127241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64844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16965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63501" marR="63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1pPr>
                      <a:lvl2pPr marL="52120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2pPr>
                      <a:lvl3pPr marL="104241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3pPr>
                      <a:lvl4pPr marL="1563620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4pPr>
                      <a:lvl5pPr marL="208482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5pPr>
                      <a:lvl6pPr marL="260603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6pPr>
                      <a:lvl7pPr marL="3127241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7pPr>
                      <a:lvl8pPr marL="3648447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8pPr>
                      <a:lvl9pPr marL="4169654">
                        <a:defRPr>
                          <a:solidFill>
                            <a:schemeClr val="tx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96,5</a:t>
                      </a:r>
                    </a:p>
                  </a:txBody>
                  <a:tcPr marL="63501" marR="63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921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06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F8170-1349-4CAD-E2D3-70190B841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504148" y="3733800"/>
            <a:ext cx="6620552" cy="1143000"/>
          </a:xfrm>
          <a:prstGeom prst="roundRect">
            <a:avLst/>
          </a:prstGeom>
          <a:solidFill>
            <a:srgbClr val="05828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2970" y="2532357"/>
            <a:ext cx="6620552" cy="914400"/>
          </a:xfrm>
          <a:prstGeom prst="roundRect">
            <a:avLst/>
          </a:prstGeom>
          <a:solidFill>
            <a:srgbClr val="05828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-1" y="3"/>
            <a:ext cx="8305801" cy="990598"/>
          </a:xfrm>
          <a:custGeom>
            <a:avLst/>
            <a:gdLst>
              <a:gd name="connsiteX0" fmla="*/ 0 w 8325377"/>
              <a:gd name="connsiteY0" fmla="*/ 0 h 1401743"/>
              <a:gd name="connsiteX1" fmla="*/ 8325377 w 8325377"/>
              <a:gd name="connsiteY1" fmla="*/ 0 h 1401743"/>
              <a:gd name="connsiteX2" fmla="*/ 8325377 w 8325377"/>
              <a:gd name="connsiteY2" fmla="*/ 706391 h 1401743"/>
              <a:gd name="connsiteX3" fmla="*/ 8311251 w 8325377"/>
              <a:gd name="connsiteY3" fmla="*/ 846520 h 1401743"/>
              <a:gd name="connsiteX4" fmla="*/ 7630015 w 8325377"/>
              <a:gd name="connsiteY4" fmla="*/ 1401743 h 1401743"/>
              <a:gd name="connsiteX5" fmla="*/ 0 w 8325377"/>
              <a:gd name="connsiteY5" fmla="*/ 1401743 h 1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5377" h="1401743">
                <a:moveTo>
                  <a:pt x="0" y="0"/>
                </a:moveTo>
                <a:lnTo>
                  <a:pt x="8325377" y="0"/>
                </a:lnTo>
                <a:lnTo>
                  <a:pt x="8325377" y="706391"/>
                </a:lnTo>
                <a:lnTo>
                  <a:pt x="8311251" y="846520"/>
                </a:lnTo>
                <a:cubicBezTo>
                  <a:pt x="8246411" y="1163385"/>
                  <a:pt x="7966048" y="1401743"/>
                  <a:pt x="7630015" y="1401743"/>
                </a:cubicBezTo>
                <a:lnTo>
                  <a:pt x="0" y="1401743"/>
                </a:lnTo>
                <a:close/>
              </a:path>
            </a:pathLst>
          </a:cu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6" y="177694"/>
            <a:ext cx="533400" cy="6508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6DA7AA0-6CFC-424D-AA3F-A7A9912653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03055"/>
            <a:ext cx="1848055" cy="3665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736681"/>
            <a:ext cx="4029752" cy="4029752"/>
          </a:xfrm>
          <a:custGeom>
            <a:avLst/>
            <a:gdLst>
              <a:gd name="connsiteX0" fmla="*/ 671639 w 4029752"/>
              <a:gd name="connsiteY0" fmla="*/ 0 h 4310379"/>
              <a:gd name="connsiteX1" fmla="*/ 3358113 w 4029752"/>
              <a:gd name="connsiteY1" fmla="*/ 0 h 4310379"/>
              <a:gd name="connsiteX2" fmla="*/ 4029752 w 4029752"/>
              <a:gd name="connsiteY2" fmla="*/ 671639 h 4310379"/>
              <a:gd name="connsiteX3" fmla="*/ 4029752 w 4029752"/>
              <a:gd name="connsiteY3" fmla="*/ 3638740 h 4310379"/>
              <a:gd name="connsiteX4" fmla="*/ 3358113 w 4029752"/>
              <a:gd name="connsiteY4" fmla="*/ 4310379 h 4310379"/>
              <a:gd name="connsiteX5" fmla="*/ 671639 w 4029752"/>
              <a:gd name="connsiteY5" fmla="*/ 4310379 h 4310379"/>
              <a:gd name="connsiteX6" fmla="*/ 0 w 4029752"/>
              <a:gd name="connsiteY6" fmla="*/ 3638740 h 4310379"/>
              <a:gd name="connsiteX7" fmla="*/ 0 w 4029752"/>
              <a:gd name="connsiteY7" fmla="*/ 671639 h 4310379"/>
              <a:gd name="connsiteX8" fmla="*/ 671639 w 4029752"/>
              <a:gd name="connsiteY8" fmla="*/ 0 h 4310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9752" h="4310379">
                <a:moveTo>
                  <a:pt x="671639" y="0"/>
                </a:moveTo>
                <a:lnTo>
                  <a:pt x="3358113" y="0"/>
                </a:lnTo>
                <a:cubicBezTo>
                  <a:pt x="3729049" y="0"/>
                  <a:pt x="4029752" y="300703"/>
                  <a:pt x="4029752" y="671639"/>
                </a:cubicBezTo>
                <a:lnTo>
                  <a:pt x="4029752" y="3638740"/>
                </a:lnTo>
                <a:cubicBezTo>
                  <a:pt x="4029752" y="4009676"/>
                  <a:pt x="3729049" y="4310379"/>
                  <a:pt x="3358113" y="4310379"/>
                </a:cubicBezTo>
                <a:lnTo>
                  <a:pt x="671639" y="4310379"/>
                </a:lnTo>
                <a:cubicBezTo>
                  <a:pt x="300703" y="4310379"/>
                  <a:pt x="0" y="4009676"/>
                  <a:pt x="0" y="3638740"/>
                </a:cubicBezTo>
                <a:lnTo>
                  <a:pt x="0" y="671639"/>
                </a:lnTo>
                <a:cubicBezTo>
                  <a:pt x="0" y="300703"/>
                  <a:pt x="300703" y="0"/>
                  <a:pt x="671639" y="0"/>
                </a:cubicBezTo>
                <a:close/>
              </a:path>
            </a:pathLst>
          </a:cu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504148" y="1330915"/>
            <a:ext cx="6620552" cy="914400"/>
          </a:xfrm>
          <a:prstGeom prst="roundRect">
            <a:avLst/>
          </a:prstGeom>
          <a:solidFill>
            <a:srgbClr val="05828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85461" y="1423677"/>
            <a:ext cx="6474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НЕСТАБИЛЬНАЯ КРИМИНОГЕННАЯ ОБСТАНОВКА В ГОРОДЕ</a:t>
            </a:r>
            <a:endParaRPr lang="ru-RU" dirty="0" smtClean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0212" y="2646760"/>
            <a:ext cx="6368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ДЕФИЦИТ ИНФОРМАЦИИ ПО УГОЛОВНЫМ ДЕЛАМ</a:t>
            </a:r>
            <a:endParaRPr lang="ru-RU" dirty="0" smtClean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4171" y="3847899"/>
            <a:ext cx="63757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НЕДОСТАТОЧНЫЙ УРОВЕНЬ ВНИМАТЕЛЬНОСТИ И ПРЕДУСМОТРИТЕЛЬНОСТИ УЧАСТНИКОВ ДОРОЖНОГО ДВИЖЕНИЯ</a:t>
            </a:r>
            <a:endParaRPr lang="ru-RU" dirty="0" smtClean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6519" y="303055"/>
            <a:ext cx="55915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ФАКТОРЫ, НЕ ПОЗВОЛИВШИЕ ДОСТИЧЬ </a:t>
            </a:r>
            <a:b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ПЛАНОВЫХ ЗНАЧЕНИЙ ЦЕЛЕВЫХ ПОКАЗАТЕЛЕЙ:</a:t>
            </a:r>
            <a:b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</a:br>
            <a:endParaRPr lang="ru-RU" sz="2000" b="1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123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02A1C-34F7-16CE-4407-CB45DC5CC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8068589" y="1691890"/>
            <a:ext cx="3685465" cy="3718310"/>
          </a:xfrm>
          <a:prstGeom prst="roundRect">
            <a:avLst/>
          </a:prstGeom>
          <a:solidFill>
            <a:srgbClr val="05828C"/>
          </a:solidFill>
          <a:ln>
            <a:solidFill>
              <a:srgbClr val="058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-1" y="3"/>
            <a:ext cx="8305801" cy="990598"/>
          </a:xfrm>
          <a:custGeom>
            <a:avLst/>
            <a:gdLst>
              <a:gd name="connsiteX0" fmla="*/ 0 w 8325377"/>
              <a:gd name="connsiteY0" fmla="*/ 0 h 1401743"/>
              <a:gd name="connsiteX1" fmla="*/ 8325377 w 8325377"/>
              <a:gd name="connsiteY1" fmla="*/ 0 h 1401743"/>
              <a:gd name="connsiteX2" fmla="*/ 8325377 w 8325377"/>
              <a:gd name="connsiteY2" fmla="*/ 706391 h 1401743"/>
              <a:gd name="connsiteX3" fmla="*/ 8311251 w 8325377"/>
              <a:gd name="connsiteY3" fmla="*/ 846520 h 1401743"/>
              <a:gd name="connsiteX4" fmla="*/ 7630015 w 8325377"/>
              <a:gd name="connsiteY4" fmla="*/ 1401743 h 1401743"/>
              <a:gd name="connsiteX5" fmla="*/ 0 w 8325377"/>
              <a:gd name="connsiteY5" fmla="*/ 1401743 h 1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5377" h="1401743">
                <a:moveTo>
                  <a:pt x="0" y="0"/>
                </a:moveTo>
                <a:lnTo>
                  <a:pt x="8325377" y="0"/>
                </a:lnTo>
                <a:lnTo>
                  <a:pt x="8325377" y="706391"/>
                </a:lnTo>
                <a:lnTo>
                  <a:pt x="8311251" y="846520"/>
                </a:lnTo>
                <a:cubicBezTo>
                  <a:pt x="8246411" y="1163385"/>
                  <a:pt x="7966048" y="1401743"/>
                  <a:pt x="7630015" y="1401743"/>
                </a:cubicBezTo>
                <a:lnTo>
                  <a:pt x="0" y="1401743"/>
                </a:lnTo>
                <a:close/>
              </a:path>
            </a:pathLst>
          </a:cu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6" y="177694"/>
            <a:ext cx="533400" cy="65083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6DA7AA0-6CFC-424D-AA3F-A7A9912653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03055"/>
            <a:ext cx="1848055" cy="366557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5989B808-E044-6A0A-EA89-0C9308C0DABB}"/>
              </a:ext>
            </a:extLst>
          </p:cNvPr>
          <p:cNvSpPr txBox="1"/>
          <p:nvPr/>
        </p:nvSpPr>
        <p:spPr>
          <a:xfrm>
            <a:off x="1137196" y="1778581"/>
            <a:ext cx="2160556" cy="634992"/>
          </a:xfrm>
          <a:prstGeom prst="rect">
            <a:avLst/>
          </a:prstGeom>
          <a:noFill/>
        </p:spPr>
        <p:txBody>
          <a:bodyPr vert="horz" wrap="square" lIns="0" tIns="141171" rIns="0" bIns="0" rtlCol="0">
            <a:spAutoFit/>
          </a:bodyPr>
          <a:lstStyle/>
          <a:p>
            <a:pPr algn="l"/>
            <a:r>
              <a:rPr lang="ru-RU" sz="3200" b="1" dirty="0" smtClean="0">
                <a:solidFill>
                  <a:srgbClr val="F07D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2 ВЕКТОРА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CF3502F-AAC8-2322-F20D-0238CEE485C8}"/>
              </a:ext>
            </a:extLst>
          </p:cNvPr>
          <p:cNvSpPr/>
          <p:nvPr/>
        </p:nvSpPr>
        <p:spPr>
          <a:xfrm>
            <a:off x="624950" y="1779145"/>
            <a:ext cx="139857" cy="634992"/>
          </a:xfrm>
          <a:prstGeom prst="rect">
            <a:avLst/>
          </a:pr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eologica" pitchFamily="2" charset="0"/>
            </a:endParaRPr>
          </a:p>
        </p:txBody>
      </p:sp>
      <p:sp>
        <p:nvSpPr>
          <p:cNvPr id="32" name="object 11"/>
          <p:cNvSpPr txBox="1"/>
          <p:nvPr/>
        </p:nvSpPr>
        <p:spPr>
          <a:xfrm>
            <a:off x="8382000" y="1840222"/>
            <a:ext cx="3200400" cy="4103378"/>
          </a:xfrm>
          <a:prstGeom prst="rect">
            <a:avLst/>
          </a:prstGeom>
        </p:spPr>
        <p:txBody>
          <a:bodyPr vert="horz" wrap="square" lIns="0" tIns="36921" rIns="0" bIns="0" rtlCol="0">
            <a:noAutofit/>
          </a:bodyPr>
          <a:lstStyle/>
          <a:p>
            <a:pPr lvl="0" algn="l"/>
            <a:endParaRPr lang="en-US" sz="2000" b="1" dirty="0" smtClean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lvl="0" algn="l"/>
            <a:r>
              <a:rPr lang="ru-RU" sz="24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19 МЕРОПРИЯТИЙ </a:t>
            </a:r>
          </a:p>
          <a:p>
            <a:pPr lvl="0" algn="l"/>
            <a:r>
              <a:rPr lang="ru-RU" sz="24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ИСПОЛНЕНЫ В ТЕКУЩЕМ ГОДУ</a:t>
            </a:r>
            <a:endParaRPr lang="en-US" sz="2400" b="1" dirty="0" smtClean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lvl="0" algn="l"/>
            <a:endParaRPr lang="en-US" sz="2400" b="1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lvl="0" algn="l"/>
            <a:endParaRPr lang="en-US" sz="2400" b="1" dirty="0" smtClean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lvl="0" algn="l"/>
            <a:r>
              <a:rPr lang="ru-RU" sz="24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1 МЕРОПРИЯТИЕ </a:t>
            </a:r>
          </a:p>
          <a:p>
            <a:pPr lvl="0" algn="l"/>
            <a:r>
              <a:rPr lang="ru-RU" sz="24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С РЕАЛИЗАЦИЕЙ В 2026 ГОДУ</a:t>
            </a:r>
          </a:p>
          <a:p>
            <a:pPr lvl="0" algn="l"/>
            <a:endParaRPr lang="en-US" sz="2000" b="1" dirty="0" smtClean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lvl="0" algn="l"/>
            <a:endParaRPr lang="en-US" sz="2000" b="1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lvl="0" algn="l"/>
            <a:endParaRPr lang="ru-RU" sz="2000" b="1" dirty="0" smtClean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4EF5F3FA-3A1F-4ABA-A5B8-E41C57BDD531}"/>
              </a:ext>
            </a:extLst>
          </p:cNvPr>
          <p:cNvSpPr txBox="1"/>
          <p:nvPr/>
        </p:nvSpPr>
        <p:spPr>
          <a:xfrm>
            <a:off x="838200" y="3429000"/>
            <a:ext cx="5867400" cy="2522688"/>
          </a:xfrm>
          <a:prstGeom prst="rect">
            <a:avLst/>
          </a:prstGeom>
        </p:spPr>
        <p:txBody>
          <a:bodyPr vert="horz" wrap="square" lIns="0" tIns="141171" rIns="0" bIns="0" rtlCol="0">
            <a:spAutoFit/>
          </a:bodyPr>
          <a:lstStyle/>
          <a:p>
            <a:pPr algn="l">
              <a:spcAft>
                <a:spcPts val="228"/>
              </a:spcAft>
            </a:pPr>
            <a:r>
              <a:rPr lang="en-US" sz="1500" b="1" dirty="0" smtClean="0">
                <a:solidFill>
                  <a:srgbClr val="F07D00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</a:t>
            </a:r>
            <a:r>
              <a:rPr lang="ru-RU" sz="3200" b="1" dirty="0" smtClean="0">
                <a:solidFill>
                  <a:srgbClr val="05828C"/>
                </a:solidFill>
              </a:rPr>
              <a:t>20 МЕРОПРИЯТИЙ</a:t>
            </a:r>
            <a:endParaRPr lang="en-US" sz="3200" b="1" dirty="0" smtClean="0">
              <a:solidFill>
                <a:srgbClr val="05828C"/>
              </a:solidFill>
            </a:endParaRPr>
          </a:p>
          <a:p>
            <a:pPr algn="l">
              <a:spcAft>
                <a:spcPts val="228"/>
              </a:spcAft>
            </a:pPr>
            <a:endParaRPr lang="ru-RU" sz="3200" dirty="0" smtClean="0">
              <a:solidFill>
                <a:srgbClr val="05828C"/>
              </a:solidFill>
            </a:endParaRPr>
          </a:p>
          <a:p>
            <a:pPr algn="l">
              <a:spcAft>
                <a:spcPts val="228"/>
              </a:spcAft>
            </a:pPr>
            <a:r>
              <a:rPr lang="ru-RU" sz="2400" dirty="0" smtClean="0">
                <a:solidFill>
                  <a:srgbClr val="F07D00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 </a:t>
            </a:r>
            <a:r>
              <a:rPr lang="ru-RU" sz="2800" b="1" dirty="0" smtClean="0">
                <a:solidFill>
                  <a:srgbClr val="F07D00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«ПОЛИЭТНИЧЕСКИЙ ГОРОД» - 8</a:t>
            </a:r>
          </a:p>
          <a:p>
            <a:pPr algn="l">
              <a:spcAft>
                <a:spcPts val="228"/>
              </a:spcAft>
            </a:pPr>
            <a:endParaRPr lang="ru-RU" sz="2800" b="1" dirty="0" smtClean="0">
              <a:solidFill>
                <a:srgbClr val="F07D00"/>
              </a:solidFill>
              <a:effectLst/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algn="l">
              <a:spcAft>
                <a:spcPts val="228"/>
              </a:spcAft>
            </a:pPr>
            <a:r>
              <a:rPr lang="ru-RU" sz="2800" b="1" dirty="0" smtClean="0">
                <a:solidFill>
                  <a:srgbClr val="F07D00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 «БЕЗОПАСНОСТЬ»  - 12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A36C26A-FB7B-4A4E-8FB1-8CE898656AAA}"/>
              </a:ext>
            </a:extLst>
          </p:cNvPr>
          <p:cNvSpPr/>
          <p:nvPr/>
        </p:nvSpPr>
        <p:spPr>
          <a:xfrm>
            <a:off x="627262" y="3547584"/>
            <a:ext cx="139857" cy="634992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eologica" pitchFamily="2" charset="0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6451504E-6C0D-48AB-81E4-69C0E1A3814A}"/>
              </a:ext>
            </a:extLst>
          </p:cNvPr>
          <p:cNvCxnSpPr>
            <a:cxnSpLocks/>
          </p:cNvCxnSpPr>
          <p:nvPr/>
        </p:nvCxnSpPr>
        <p:spPr>
          <a:xfrm>
            <a:off x="588216" y="3048000"/>
            <a:ext cx="7107984" cy="0"/>
          </a:xfrm>
          <a:prstGeom prst="line">
            <a:avLst/>
          </a:prstGeom>
          <a:ln w="79375">
            <a:solidFill>
              <a:srgbClr val="F07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95400" y="303055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ПЛАН МЕРОПРИЯТИЙ ПО РЕАЛИЗАЦИИ </a:t>
            </a:r>
            <a:b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НАПРАВЛЕНИЯ «ГАРМОНИЧНОЕ ОБЩЕСТВО» ЗА 2025 ГОД </a:t>
            </a:r>
            <a:endParaRPr lang="ru-RU" sz="2000" b="1" dirty="0">
              <a:solidFill>
                <a:schemeClr val="bg1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1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814A5-3FD5-F968-56A4-62A49062E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51691"/>
            <a:ext cx="3790475" cy="2491415"/>
          </a:xfrm>
          <a:custGeom>
            <a:avLst/>
            <a:gdLst>
              <a:gd name="connsiteX0" fmla="*/ 320591 w 4809554"/>
              <a:gd name="connsiteY0" fmla="*/ 0 h 1923509"/>
              <a:gd name="connsiteX1" fmla="*/ 4488963 w 4809554"/>
              <a:gd name="connsiteY1" fmla="*/ 0 h 1923509"/>
              <a:gd name="connsiteX2" fmla="*/ 4809554 w 4809554"/>
              <a:gd name="connsiteY2" fmla="*/ 320591 h 1923509"/>
              <a:gd name="connsiteX3" fmla="*/ 4809554 w 4809554"/>
              <a:gd name="connsiteY3" fmla="*/ 1602918 h 1923509"/>
              <a:gd name="connsiteX4" fmla="*/ 4488963 w 4809554"/>
              <a:gd name="connsiteY4" fmla="*/ 1923509 h 1923509"/>
              <a:gd name="connsiteX5" fmla="*/ 320591 w 4809554"/>
              <a:gd name="connsiteY5" fmla="*/ 1923509 h 1923509"/>
              <a:gd name="connsiteX6" fmla="*/ 0 w 4809554"/>
              <a:gd name="connsiteY6" fmla="*/ 1602918 h 1923509"/>
              <a:gd name="connsiteX7" fmla="*/ 0 w 4809554"/>
              <a:gd name="connsiteY7" fmla="*/ 320591 h 1923509"/>
              <a:gd name="connsiteX8" fmla="*/ 320591 w 4809554"/>
              <a:gd name="connsiteY8" fmla="*/ 0 h 192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9554" h="1923509">
                <a:moveTo>
                  <a:pt x="320591" y="0"/>
                </a:moveTo>
                <a:lnTo>
                  <a:pt x="4488963" y="0"/>
                </a:lnTo>
                <a:cubicBezTo>
                  <a:pt x="4666021" y="0"/>
                  <a:pt x="4809554" y="143533"/>
                  <a:pt x="4809554" y="320591"/>
                </a:cubicBezTo>
                <a:lnTo>
                  <a:pt x="4809554" y="1602918"/>
                </a:lnTo>
                <a:cubicBezTo>
                  <a:pt x="4809554" y="1779976"/>
                  <a:pt x="4666021" y="1923509"/>
                  <a:pt x="4488963" y="1923509"/>
                </a:cubicBezTo>
                <a:lnTo>
                  <a:pt x="320591" y="1923509"/>
                </a:lnTo>
                <a:cubicBezTo>
                  <a:pt x="143533" y="1923509"/>
                  <a:pt x="0" y="1779976"/>
                  <a:pt x="0" y="1602918"/>
                </a:cubicBezTo>
                <a:lnTo>
                  <a:pt x="0" y="320591"/>
                </a:lnTo>
                <a:cubicBezTo>
                  <a:pt x="0" y="143533"/>
                  <a:pt x="143533" y="0"/>
                  <a:pt x="320591" y="0"/>
                </a:cubicBezTo>
                <a:close/>
              </a:path>
            </a:pathLst>
          </a:custGeom>
        </p:spPr>
      </p:pic>
      <p:sp>
        <p:nvSpPr>
          <p:cNvPr id="19" name="Полилиния 18"/>
          <p:cNvSpPr/>
          <p:nvPr/>
        </p:nvSpPr>
        <p:spPr>
          <a:xfrm>
            <a:off x="-1" y="3"/>
            <a:ext cx="8305801" cy="990598"/>
          </a:xfrm>
          <a:custGeom>
            <a:avLst/>
            <a:gdLst>
              <a:gd name="connsiteX0" fmla="*/ 0 w 8325377"/>
              <a:gd name="connsiteY0" fmla="*/ 0 h 1401743"/>
              <a:gd name="connsiteX1" fmla="*/ 8325377 w 8325377"/>
              <a:gd name="connsiteY1" fmla="*/ 0 h 1401743"/>
              <a:gd name="connsiteX2" fmla="*/ 8325377 w 8325377"/>
              <a:gd name="connsiteY2" fmla="*/ 706391 h 1401743"/>
              <a:gd name="connsiteX3" fmla="*/ 8311251 w 8325377"/>
              <a:gd name="connsiteY3" fmla="*/ 846520 h 1401743"/>
              <a:gd name="connsiteX4" fmla="*/ 7630015 w 8325377"/>
              <a:gd name="connsiteY4" fmla="*/ 1401743 h 1401743"/>
              <a:gd name="connsiteX5" fmla="*/ 0 w 8325377"/>
              <a:gd name="connsiteY5" fmla="*/ 1401743 h 1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5377" h="1401743">
                <a:moveTo>
                  <a:pt x="0" y="0"/>
                </a:moveTo>
                <a:lnTo>
                  <a:pt x="8325377" y="0"/>
                </a:lnTo>
                <a:lnTo>
                  <a:pt x="8325377" y="706391"/>
                </a:lnTo>
                <a:lnTo>
                  <a:pt x="8311251" y="846520"/>
                </a:lnTo>
                <a:cubicBezTo>
                  <a:pt x="8246411" y="1163385"/>
                  <a:pt x="7966048" y="1401743"/>
                  <a:pt x="7630015" y="1401743"/>
                </a:cubicBezTo>
                <a:lnTo>
                  <a:pt x="0" y="1401743"/>
                </a:lnTo>
                <a:close/>
              </a:path>
            </a:pathLst>
          </a:cu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b="1" dirty="0" smtClean="0"/>
              <a:t>                            МЕРОПРИЯТИЯ ПО РЕАЛИЗАЦИИ НАПРАВЛЕНИЯ </a:t>
            </a:r>
          </a:p>
          <a:p>
            <a:pPr algn="l"/>
            <a:r>
              <a:rPr lang="ru-RU" b="1" dirty="0" smtClean="0"/>
              <a:t>                            «ГАРМОНИЧНОЕ ОБЩЕСТВО» </a:t>
            </a:r>
            <a:endParaRPr lang="ru-RU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6" y="177694"/>
            <a:ext cx="533400" cy="65083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6DA7AA0-6CFC-424D-AA3F-A7A9912653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03055"/>
            <a:ext cx="1848055" cy="36655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9819" y="4361092"/>
            <a:ext cx="3193334" cy="2115908"/>
          </a:xfrm>
          <a:custGeom>
            <a:avLst/>
            <a:gdLst>
              <a:gd name="connsiteX0" fmla="*/ 339958 w 3611402"/>
              <a:gd name="connsiteY0" fmla="*/ 0 h 2039708"/>
              <a:gd name="connsiteX1" fmla="*/ 3271444 w 3611402"/>
              <a:gd name="connsiteY1" fmla="*/ 0 h 2039708"/>
              <a:gd name="connsiteX2" fmla="*/ 3611402 w 3611402"/>
              <a:gd name="connsiteY2" fmla="*/ 339958 h 2039708"/>
              <a:gd name="connsiteX3" fmla="*/ 3611402 w 3611402"/>
              <a:gd name="connsiteY3" fmla="*/ 1699750 h 2039708"/>
              <a:gd name="connsiteX4" fmla="*/ 3271444 w 3611402"/>
              <a:gd name="connsiteY4" fmla="*/ 2039708 h 2039708"/>
              <a:gd name="connsiteX5" fmla="*/ 339958 w 3611402"/>
              <a:gd name="connsiteY5" fmla="*/ 2039708 h 2039708"/>
              <a:gd name="connsiteX6" fmla="*/ 0 w 3611402"/>
              <a:gd name="connsiteY6" fmla="*/ 1699750 h 2039708"/>
              <a:gd name="connsiteX7" fmla="*/ 0 w 3611402"/>
              <a:gd name="connsiteY7" fmla="*/ 339958 h 2039708"/>
              <a:gd name="connsiteX8" fmla="*/ 339958 w 3611402"/>
              <a:gd name="connsiteY8" fmla="*/ 0 h 2039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1402" h="2039708">
                <a:moveTo>
                  <a:pt x="339958" y="0"/>
                </a:moveTo>
                <a:lnTo>
                  <a:pt x="3271444" y="0"/>
                </a:lnTo>
                <a:cubicBezTo>
                  <a:pt x="3459198" y="0"/>
                  <a:pt x="3611402" y="152204"/>
                  <a:pt x="3611402" y="339958"/>
                </a:cubicBezTo>
                <a:lnTo>
                  <a:pt x="3611402" y="1699750"/>
                </a:lnTo>
                <a:cubicBezTo>
                  <a:pt x="3611402" y="1887504"/>
                  <a:pt x="3459198" y="2039708"/>
                  <a:pt x="3271444" y="2039708"/>
                </a:cubicBezTo>
                <a:lnTo>
                  <a:pt x="339958" y="2039708"/>
                </a:lnTo>
                <a:cubicBezTo>
                  <a:pt x="152204" y="2039708"/>
                  <a:pt x="0" y="1887504"/>
                  <a:pt x="0" y="1699750"/>
                </a:cubicBezTo>
                <a:lnTo>
                  <a:pt x="0" y="339958"/>
                </a:lnTo>
                <a:cubicBezTo>
                  <a:pt x="0" y="152204"/>
                  <a:pt x="152204" y="0"/>
                  <a:pt x="339958" y="0"/>
                </a:cubicBezTo>
                <a:close/>
              </a:path>
            </a:pathLst>
          </a:custGeom>
        </p:spPr>
      </p:pic>
      <p:sp>
        <p:nvSpPr>
          <p:cNvPr id="9" name="Управляющая кнопка: настраиваемая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77F8831-4E88-C9BB-62E4-C111DFC7E73D}"/>
              </a:ext>
            </a:extLst>
          </p:cNvPr>
          <p:cNvSpPr/>
          <p:nvPr/>
        </p:nvSpPr>
        <p:spPr>
          <a:xfrm rot="5400000">
            <a:off x="2736603" y="1764676"/>
            <a:ext cx="80442" cy="4809554"/>
          </a:xfrm>
          <a:prstGeom prst="actionButtonBlank">
            <a:avLst/>
          </a:pr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latin typeface="Geologica" pitchFamily="2" charset="0"/>
            </a:endParaRPr>
          </a:p>
          <a:p>
            <a:pPr algn="ctr"/>
            <a:endParaRPr lang="ru-RU">
              <a:latin typeface="Geologica" pitchFamily="2" charset="0"/>
            </a:endParaRPr>
          </a:p>
          <a:p>
            <a:pPr algn="ctr"/>
            <a:endParaRPr lang="ru-RU">
              <a:latin typeface="Geologica" pitchFamily="2" charset="0"/>
            </a:endParaRP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28E4463-479B-10CF-48FF-91E47C7D570E}"/>
              </a:ext>
            </a:extLst>
          </p:cNvPr>
          <p:cNvSpPr/>
          <p:nvPr/>
        </p:nvSpPr>
        <p:spPr>
          <a:xfrm rot="5400000">
            <a:off x="11101419" y="4776341"/>
            <a:ext cx="71670" cy="3167824"/>
          </a:xfrm>
          <a:prstGeom prst="actionButtonBlank">
            <a:avLst/>
          </a:pr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latin typeface="Geologica" pitchFamily="2" charset="0"/>
            </a:endParaRPr>
          </a:p>
          <a:p>
            <a:pPr algn="ctr"/>
            <a:endParaRPr lang="ru-RU">
              <a:latin typeface="Geologica" pitchFamily="2" charset="0"/>
            </a:endParaRPr>
          </a:p>
          <a:p>
            <a:pPr algn="ctr"/>
            <a:endParaRPr lang="ru-RU">
              <a:latin typeface="Geologica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65AF74-9FA0-5536-8221-D776CDCA40FF}"/>
              </a:ext>
            </a:extLst>
          </p:cNvPr>
          <p:cNvSpPr txBox="1"/>
          <p:nvPr/>
        </p:nvSpPr>
        <p:spPr>
          <a:xfrm>
            <a:off x="9432956" y="1351691"/>
            <a:ext cx="2454244" cy="495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139"/>
              </a:spcAft>
            </a:pPr>
            <a:endParaRPr lang="ru-RU" sz="1600" b="1" dirty="0" smtClean="0">
              <a:solidFill>
                <a:srgbClr val="F07D00"/>
              </a:solidFill>
              <a:effectLst/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algn="l">
              <a:spcAft>
                <a:spcPts val="1139"/>
              </a:spcAft>
            </a:pPr>
            <a:endParaRPr lang="ru-RU" sz="1600" b="1" dirty="0">
              <a:solidFill>
                <a:srgbClr val="F07D00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algn="l">
              <a:spcAft>
                <a:spcPts val="1139"/>
              </a:spcAft>
            </a:pPr>
            <a:endParaRPr lang="ru-RU" sz="1600" b="1" dirty="0" smtClean="0">
              <a:solidFill>
                <a:srgbClr val="F07D00"/>
              </a:solidFill>
              <a:effectLst/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algn="l">
              <a:spcAft>
                <a:spcPts val="1139"/>
              </a:spcAft>
            </a:pPr>
            <a:endParaRPr lang="ru-RU" sz="1600" b="1" dirty="0">
              <a:solidFill>
                <a:srgbClr val="F07D00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algn="l">
              <a:spcAft>
                <a:spcPts val="1139"/>
              </a:spcAft>
            </a:pPr>
            <a:endParaRPr lang="ru-RU" sz="1600" b="1" dirty="0" smtClean="0">
              <a:solidFill>
                <a:srgbClr val="F07D00"/>
              </a:solidFill>
              <a:effectLst/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algn="l">
              <a:spcAft>
                <a:spcPts val="1139"/>
              </a:spcAft>
            </a:pPr>
            <a:endParaRPr lang="ru-RU" sz="1600" b="1" dirty="0">
              <a:solidFill>
                <a:srgbClr val="F07D00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algn="l">
              <a:spcAft>
                <a:spcPts val="1139"/>
              </a:spcAft>
            </a:pPr>
            <a:endParaRPr lang="ru-RU" sz="1600" b="1" dirty="0" smtClean="0">
              <a:solidFill>
                <a:srgbClr val="F07D00"/>
              </a:solidFill>
              <a:effectLst/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algn="l">
              <a:spcAft>
                <a:spcPts val="1139"/>
              </a:spcAft>
            </a:pPr>
            <a:endParaRPr lang="ru-RU" sz="1600" b="1" dirty="0">
              <a:solidFill>
                <a:srgbClr val="F07D00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algn="l">
              <a:spcAft>
                <a:spcPts val="1139"/>
              </a:spcAft>
            </a:pPr>
            <a:endParaRPr lang="ru-RU" sz="1600" b="1" dirty="0" smtClean="0">
              <a:solidFill>
                <a:srgbClr val="F07D00"/>
              </a:solidFill>
              <a:effectLst/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algn="l">
              <a:spcAft>
                <a:spcPts val="1139"/>
              </a:spcAft>
            </a:pPr>
            <a:endParaRPr lang="ru-RU" sz="1600" b="1" dirty="0">
              <a:solidFill>
                <a:srgbClr val="F07D00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algn="l">
              <a:spcAft>
                <a:spcPts val="1139"/>
              </a:spcAft>
            </a:pPr>
            <a:r>
              <a:rPr lang="ru-RU" sz="1600" b="1" dirty="0" smtClean="0">
                <a:solidFill>
                  <a:srgbClr val="F07D00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ВВОДНЫЙ АДАПТАЦИОННЫЙ КУРС</a:t>
            </a:r>
            <a:r>
              <a:rPr lang="en-US" sz="1600" b="1" dirty="0" smtClean="0">
                <a:solidFill>
                  <a:srgbClr val="F07D00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</a:t>
            </a:r>
            <a:r>
              <a:rPr lang="ru-RU" sz="1600" b="1" dirty="0" smtClean="0">
                <a:solidFill>
                  <a:srgbClr val="F07D00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С ПРОСМОТРОМ ВИДЕОРОЛИКА</a:t>
            </a:r>
          </a:p>
        </p:txBody>
      </p:sp>
      <p:sp>
        <p:nvSpPr>
          <p:cNvPr id="29" name="object 4">
            <a:extLst>
              <a:ext uri="{FF2B5EF4-FFF2-40B4-BE49-F238E27FC236}">
                <a16:creationId xmlns:a16="http://schemas.microsoft.com/office/drawing/2014/main" id="{55EF1AB2-FD24-4A4B-8921-575BFD6212F2}"/>
              </a:ext>
            </a:extLst>
          </p:cNvPr>
          <p:cNvSpPr txBox="1"/>
          <p:nvPr/>
        </p:nvSpPr>
        <p:spPr>
          <a:xfrm>
            <a:off x="328741" y="4495799"/>
            <a:ext cx="4809554" cy="1981201"/>
          </a:xfrm>
          <a:prstGeom prst="rect">
            <a:avLst/>
          </a:prstGeom>
        </p:spPr>
        <p:txBody>
          <a:bodyPr vert="horz" wrap="square" lIns="0" tIns="141171" rIns="0" bIns="0" rtlCol="0">
            <a:noAutofit/>
          </a:bodyPr>
          <a:lstStyle/>
          <a:p>
            <a:pPr lvl="0" algn="l"/>
            <a:r>
              <a:rPr lang="ru-RU" b="1" dirty="0" smtClean="0">
                <a:solidFill>
                  <a:srgbClr val="F07D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ПРОВЕДЕНИЕ МЕРОПРИЯТИЙ, НАПРАВЛЕННЫХ </a:t>
            </a:r>
          </a:p>
          <a:p>
            <a:pPr lvl="0" algn="l"/>
            <a:r>
              <a:rPr lang="ru-RU" b="1" dirty="0" smtClean="0">
                <a:solidFill>
                  <a:srgbClr val="F07D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НА ФОРМИРОВАНИЕ </a:t>
            </a:r>
          </a:p>
          <a:p>
            <a:pPr lvl="0" algn="l"/>
            <a:r>
              <a:rPr lang="ru-RU" b="1" dirty="0" smtClean="0">
                <a:solidFill>
                  <a:srgbClr val="F07D00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У ОБУЧАЮЩИХСЯ ТРАДИЦИОННЫХ РОССИЙСКИХ ДУХОВНО-НРАВСТВЕННЫХ ЦЕННОСТЕЙ</a:t>
            </a:r>
          </a:p>
          <a:p>
            <a:pPr lvl="0" algn="l"/>
            <a:endParaRPr lang="ru-RU" sz="1600" b="1" dirty="0" smtClean="0">
              <a:solidFill>
                <a:srgbClr val="F07D00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5486401" y="1276891"/>
            <a:ext cx="15000" cy="5123909"/>
          </a:xfrm>
          <a:prstGeom prst="line">
            <a:avLst/>
          </a:prstGeom>
          <a:ln w="38100">
            <a:solidFill>
              <a:srgbClr val="0582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ject 4">
            <a:extLst>
              <a:ext uri="{FF2B5EF4-FFF2-40B4-BE49-F238E27FC236}">
                <a16:creationId xmlns:a16="http://schemas.microsoft.com/office/drawing/2014/main" id="{55EF1AB2-FD24-4A4B-8921-575BFD6212F2}"/>
              </a:ext>
            </a:extLst>
          </p:cNvPr>
          <p:cNvSpPr txBox="1"/>
          <p:nvPr/>
        </p:nvSpPr>
        <p:spPr>
          <a:xfrm>
            <a:off x="5664629" y="1672680"/>
            <a:ext cx="3768326" cy="2059503"/>
          </a:xfrm>
          <a:prstGeom prst="rect">
            <a:avLst/>
          </a:prstGeom>
        </p:spPr>
        <p:txBody>
          <a:bodyPr vert="horz" wrap="square" lIns="0" tIns="141171" rIns="0" bIns="0" rtlCol="0">
            <a:noAutofit/>
          </a:bodyPr>
          <a:lstStyle/>
          <a:p>
            <a:pPr algn="l">
              <a:spcAft>
                <a:spcPts val="1139"/>
              </a:spcAft>
            </a:pPr>
            <a:r>
              <a:rPr lang="ru-RU" b="1" dirty="0" smtClean="0">
                <a:solidFill>
                  <a:srgbClr val="F07D00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ПРОВЕДЕНИЯ ОБЩЕГОРОДСКИХ МЕРОПРИЯТИЙ В ЦЕЛЯХ ГАРМОНИЗАЦИИ МЕЖНАЦИОНАЛЬНЫХ</a:t>
            </a:r>
            <a:r>
              <a:rPr lang="en-US" b="1" dirty="0" smtClean="0">
                <a:solidFill>
                  <a:srgbClr val="F07D00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</a:t>
            </a:r>
            <a:r>
              <a:rPr lang="ru-RU" b="1" dirty="0" smtClean="0">
                <a:solidFill>
                  <a:srgbClr val="F07D00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И МЕЖКОНФЕССИОНАЛЬНЫХ ОТНОШЕНИЙ В ГОРОДЕ</a:t>
            </a:r>
            <a:endParaRPr lang="en-US" b="1" dirty="0" smtClean="0">
              <a:solidFill>
                <a:srgbClr val="F07D00"/>
              </a:solidFill>
              <a:effectLst/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algn="l">
              <a:spcAft>
                <a:spcPts val="1139"/>
              </a:spcAft>
            </a:pPr>
            <a:endParaRPr lang="en-US" sz="1600" b="1" dirty="0" smtClean="0">
              <a:solidFill>
                <a:srgbClr val="F07D00"/>
              </a:solidFill>
              <a:effectLst/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algn="l">
              <a:spcAft>
                <a:spcPts val="1139"/>
              </a:spcAft>
            </a:pPr>
            <a:endParaRPr lang="ru-RU" sz="1600" b="1" dirty="0" smtClean="0">
              <a:solidFill>
                <a:srgbClr val="F07D00"/>
              </a:solidFill>
              <a:effectLst/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D3E867-06FD-1A06-2979-C52BC4AEDC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916" y="1896365"/>
            <a:ext cx="2146284" cy="3075421"/>
          </a:xfrm>
          <a:custGeom>
            <a:avLst/>
            <a:gdLst>
              <a:gd name="connsiteX0" fmla="*/ 227697 w 2035189"/>
              <a:gd name="connsiteY0" fmla="*/ 0 h 2740478"/>
              <a:gd name="connsiteX1" fmla="*/ 1807492 w 2035189"/>
              <a:gd name="connsiteY1" fmla="*/ 0 h 2740478"/>
              <a:gd name="connsiteX2" fmla="*/ 2035189 w 2035189"/>
              <a:gd name="connsiteY2" fmla="*/ 227697 h 2740478"/>
              <a:gd name="connsiteX3" fmla="*/ 2035189 w 2035189"/>
              <a:gd name="connsiteY3" fmla="*/ 2512781 h 2740478"/>
              <a:gd name="connsiteX4" fmla="*/ 1807492 w 2035189"/>
              <a:gd name="connsiteY4" fmla="*/ 2740478 h 2740478"/>
              <a:gd name="connsiteX5" fmla="*/ 227697 w 2035189"/>
              <a:gd name="connsiteY5" fmla="*/ 2740478 h 2740478"/>
              <a:gd name="connsiteX6" fmla="*/ 0 w 2035189"/>
              <a:gd name="connsiteY6" fmla="*/ 2512781 h 2740478"/>
              <a:gd name="connsiteX7" fmla="*/ 0 w 2035189"/>
              <a:gd name="connsiteY7" fmla="*/ 227697 h 2740478"/>
              <a:gd name="connsiteX8" fmla="*/ 227697 w 2035189"/>
              <a:gd name="connsiteY8" fmla="*/ 0 h 274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5189" h="2740478">
                <a:moveTo>
                  <a:pt x="227697" y="0"/>
                </a:moveTo>
                <a:lnTo>
                  <a:pt x="1807492" y="0"/>
                </a:lnTo>
                <a:cubicBezTo>
                  <a:pt x="1933246" y="0"/>
                  <a:pt x="2035189" y="101943"/>
                  <a:pt x="2035189" y="227697"/>
                </a:cubicBezTo>
                <a:lnTo>
                  <a:pt x="2035189" y="2512781"/>
                </a:lnTo>
                <a:cubicBezTo>
                  <a:pt x="2035189" y="2638535"/>
                  <a:pt x="1933246" y="2740478"/>
                  <a:pt x="1807492" y="2740478"/>
                </a:cubicBezTo>
                <a:lnTo>
                  <a:pt x="227697" y="2740478"/>
                </a:lnTo>
                <a:cubicBezTo>
                  <a:pt x="101943" y="2740478"/>
                  <a:pt x="0" y="2638535"/>
                  <a:pt x="0" y="2512781"/>
                </a:cubicBezTo>
                <a:lnTo>
                  <a:pt x="0" y="227697"/>
                </a:lnTo>
                <a:cubicBezTo>
                  <a:pt x="0" y="101943"/>
                  <a:pt x="101943" y="0"/>
                  <a:pt x="227697" y="0"/>
                </a:cubicBezTo>
                <a:close/>
              </a:path>
            </a:pathLst>
          </a:cu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5821204" y="3653533"/>
            <a:ext cx="2499598" cy="786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613555" y="1077861"/>
            <a:ext cx="5273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5828C"/>
                </a:solidFill>
              </a:rPr>
              <a:t>СОЗДАНИЕ УСЛОВИЙ ДЛЯ СОЦИАЛЬНОЙ </a:t>
            </a:r>
          </a:p>
          <a:p>
            <a:r>
              <a:rPr lang="ru-RU" dirty="0" smtClean="0">
                <a:solidFill>
                  <a:srgbClr val="05828C"/>
                </a:solidFill>
              </a:rPr>
              <a:t>И КУЛЬТУРНОЙ АДАПТАЦИИ МИГРАНТОВ</a:t>
            </a:r>
            <a:endParaRPr lang="ru-RU" dirty="0">
              <a:solidFill>
                <a:srgbClr val="0582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54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814A5-3FD5-F968-56A4-62A49062E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62518339-9F37-8CBE-E4E1-B5A845C8793A}"/>
              </a:ext>
            </a:extLst>
          </p:cNvPr>
          <p:cNvSpPr txBox="1"/>
          <p:nvPr/>
        </p:nvSpPr>
        <p:spPr>
          <a:xfrm>
            <a:off x="152400" y="1080670"/>
            <a:ext cx="4212580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39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rgbClr val="F07D00"/>
              </a:solidFill>
              <a:effectLst/>
              <a:uLnTx/>
              <a:uFillTx/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39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07D00"/>
                </a:solidFill>
                <a:effectLst/>
                <a:uLnTx/>
                <a:uFillTx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ОРГАНИЗАЦИЯ И ПРОВЕДЕНИЕ СПОРТИВНЫХ МЕРОПРИЯТИЙ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39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srgbClr val="F07D00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39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F07D00"/>
              </a:solidFill>
              <a:effectLst/>
              <a:uLnTx/>
              <a:uFillTx/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11941" y="0"/>
            <a:ext cx="8305801" cy="990598"/>
          </a:xfrm>
          <a:custGeom>
            <a:avLst/>
            <a:gdLst>
              <a:gd name="connsiteX0" fmla="*/ 0 w 8325377"/>
              <a:gd name="connsiteY0" fmla="*/ 0 h 1401743"/>
              <a:gd name="connsiteX1" fmla="*/ 8325377 w 8325377"/>
              <a:gd name="connsiteY1" fmla="*/ 0 h 1401743"/>
              <a:gd name="connsiteX2" fmla="*/ 8325377 w 8325377"/>
              <a:gd name="connsiteY2" fmla="*/ 706391 h 1401743"/>
              <a:gd name="connsiteX3" fmla="*/ 8311251 w 8325377"/>
              <a:gd name="connsiteY3" fmla="*/ 846520 h 1401743"/>
              <a:gd name="connsiteX4" fmla="*/ 7630015 w 8325377"/>
              <a:gd name="connsiteY4" fmla="*/ 1401743 h 1401743"/>
              <a:gd name="connsiteX5" fmla="*/ 0 w 8325377"/>
              <a:gd name="connsiteY5" fmla="*/ 1401743 h 140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5377" h="1401743">
                <a:moveTo>
                  <a:pt x="0" y="0"/>
                </a:moveTo>
                <a:lnTo>
                  <a:pt x="8325377" y="0"/>
                </a:lnTo>
                <a:lnTo>
                  <a:pt x="8325377" y="706391"/>
                </a:lnTo>
                <a:lnTo>
                  <a:pt x="8311251" y="846520"/>
                </a:lnTo>
                <a:cubicBezTo>
                  <a:pt x="8246411" y="1163385"/>
                  <a:pt x="7966048" y="1401743"/>
                  <a:pt x="7630015" y="1401743"/>
                </a:cubicBezTo>
                <a:lnTo>
                  <a:pt x="0" y="1401743"/>
                </a:lnTo>
                <a:close/>
              </a:path>
            </a:pathLst>
          </a:cu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6" y="177694"/>
            <a:ext cx="533400" cy="6508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6DA7AA0-6CFC-424D-AA3F-A7A9912653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303055"/>
            <a:ext cx="1848055" cy="366557"/>
          </a:xfrm>
          <a:prstGeom prst="rect">
            <a:avLst/>
          </a:prstGeom>
        </p:spPr>
      </p:pic>
      <p:sp>
        <p:nvSpPr>
          <p:cNvPr id="24" name="Управляющая кнопка: настраиваемая 2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39F62F9-9C40-1650-7633-02DC5429E458}"/>
              </a:ext>
            </a:extLst>
          </p:cNvPr>
          <p:cNvSpPr/>
          <p:nvPr/>
        </p:nvSpPr>
        <p:spPr>
          <a:xfrm rot="5400000">
            <a:off x="1972631" y="507441"/>
            <a:ext cx="105588" cy="3510306"/>
          </a:xfrm>
          <a:prstGeom prst="actionButtonBlank">
            <a:avLst/>
          </a:pr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logica" pitchFamily="2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logica" pitchFamily="2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logica" pitchFamily="2" charset="0"/>
              <a:ea typeface="+mn-ea"/>
              <a:cs typeface="+mn-cs"/>
            </a:endParaRPr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102896B-2759-9C52-B33E-3FA826C606AB}"/>
              </a:ext>
            </a:extLst>
          </p:cNvPr>
          <p:cNvSpPr/>
          <p:nvPr/>
        </p:nvSpPr>
        <p:spPr>
          <a:xfrm rot="5400000">
            <a:off x="9929292" y="-363530"/>
            <a:ext cx="115907" cy="3794364"/>
          </a:xfrm>
          <a:prstGeom prst="actionButtonBlank">
            <a:avLst/>
          </a:pr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logica" pitchFamily="2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logica" pitchFamily="2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logica" pitchFamily="2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A57D61-EAAF-A905-9386-A4AE416812FB}"/>
              </a:ext>
            </a:extLst>
          </p:cNvPr>
          <p:cNvSpPr txBox="1"/>
          <p:nvPr/>
        </p:nvSpPr>
        <p:spPr>
          <a:xfrm>
            <a:off x="7945691" y="818963"/>
            <a:ext cx="4037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39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07D00"/>
                </a:solidFill>
                <a:effectLst/>
                <a:uLnTx/>
                <a:uFillTx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УЧАСТИЕ НАРОДНЫХ ДРУЖИННИКОВ В ОХРАНЕ ОБЩЕСТВЕННОГО ПОРЯДКА 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F07D00"/>
              </a:solidFill>
              <a:effectLst/>
              <a:uLnTx/>
              <a:uFillTx/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20" name="Управляющая кнопка: настраиваемая 2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CB67064-84FE-47CC-A280-9C9644EAC6FE}"/>
              </a:ext>
            </a:extLst>
          </p:cNvPr>
          <p:cNvSpPr/>
          <p:nvPr/>
        </p:nvSpPr>
        <p:spPr>
          <a:xfrm rot="5400000" flipH="1">
            <a:off x="5879592" y="168632"/>
            <a:ext cx="112321" cy="3341404"/>
          </a:xfrm>
          <a:prstGeom prst="actionButtonBlank">
            <a:avLst/>
          </a:prstGeom>
          <a:solidFill>
            <a:srgbClr val="05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logica" pitchFamily="2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logica" pitchFamily="2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logica" pitchFamily="2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D79116-287B-4155-9231-E27B3A4D1EC3}"/>
              </a:ext>
            </a:extLst>
          </p:cNvPr>
          <p:cNvSpPr txBox="1"/>
          <p:nvPr/>
        </p:nvSpPr>
        <p:spPr>
          <a:xfrm>
            <a:off x="4231356" y="990599"/>
            <a:ext cx="3334897" cy="787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39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rgbClr val="F07D00"/>
              </a:solidFill>
              <a:effectLst/>
              <a:uLnTx/>
              <a:uFillTx/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39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07D00"/>
                </a:solidFill>
                <a:effectLst/>
                <a:uLnTx/>
                <a:uFillTx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ИНФОРМИРОВАНИЕ 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F07D00"/>
                </a:solidFill>
                <a:effectLst/>
                <a:uLnTx/>
                <a:uFillTx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ГРАЖДАН</a:t>
            </a:r>
          </a:p>
        </p:txBody>
      </p:sp>
      <p:sp>
        <p:nvSpPr>
          <p:cNvPr id="29" name="object 4">
            <a:extLst>
              <a:ext uri="{FF2B5EF4-FFF2-40B4-BE49-F238E27FC236}">
                <a16:creationId xmlns:a16="http://schemas.microsoft.com/office/drawing/2014/main" id="{55EF1AB2-FD24-4A4B-8921-575BFD6212F2}"/>
              </a:ext>
            </a:extLst>
          </p:cNvPr>
          <p:cNvSpPr txBox="1"/>
          <p:nvPr/>
        </p:nvSpPr>
        <p:spPr>
          <a:xfrm>
            <a:off x="152400" y="5419206"/>
            <a:ext cx="3753236" cy="932906"/>
          </a:xfrm>
          <a:prstGeom prst="rect">
            <a:avLst/>
          </a:prstGeom>
        </p:spPr>
        <p:txBody>
          <a:bodyPr vert="horz" wrap="square" lIns="0" tIns="141171" rIns="0" bIns="0" rtlCol="0">
            <a:noAutofit/>
          </a:bodyPr>
          <a:lstStyle>
            <a:defPPr>
              <a:defRPr kern="0"/>
            </a:defPPr>
            <a:lvl1pPr algn="l"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30" name="object 4">
            <a:extLst>
              <a:ext uri="{FF2B5EF4-FFF2-40B4-BE49-F238E27FC236}">
                <a16:creationId xmlns:a16="http://schemas.microsoft.com/office/drawing/2014/main" id="{55EF1AB2-FD24-4A4B-8921-575BFD6212F2}"/>
              </a:ext>
            </a:extLst>
          </p:cNvPr>
          <p:cNvSpPr txBox="1"/>
          <p:nvPr/>
        </p:nvSpPr>
        <p:spPr>
          <a:xfrm>
            <a:off x="4263426" y="5621146"/>
            <a:ext cx="3302827" cy="730965"/>
          </a:xfrm>
          <a:prstGeom prst="rect">
            <a:avLst/>
          </a:prstGeom>
        </p:spPr>
        <p:txBody>
          <a:bodyPr vert="horz" wrap="square" lIns="0" tIns="141171" rIns="0" bIns="0" rtlCol="0">
            <a:noAutofit/>
          </a:bodyPr>
          <a:lstStyle>
            <a:defPPr>
              <a:defRPr kern="0"/>
            </a:defPPr>
            <a:lvl1pPr algn="l"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31" name="object 4">
            <a:extLst>
              <a:ext uri="{FF2B5EF4-FFF2-40B4-BE49-F238E27FC236}">
                <a16:creationId xmlns:a16="http://schemas.microsoft.com/office/drawing/2014/main" id="{55EF1AB2-FD24-4A4B-8921-575BFD6212F2}"/>
              </a:ext>
            </a:extLst>
          </p:cNvPr>
          <p:cNvSpPr txBox="1"/>
          <p:nvPr/>
        </p:nvSpPr>
        <p:spPr>
          <a:xfrm>
            <a:off x="8100490" y="1614645"/>
            <a:ext cx="3669855" cy="932595"/>
          </a:xfrm>
          <a:prstGeom prst="rect">
            <a:avLst/>
          </a:prstGeom>
        </p:spPr>
        <p:txBody>
          <a:bodyPr vert="horz" wrap="square" lIns="0" tIns="141171" rIns="0" bIns="0" rtlCol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5828C"/>
                </a:solidFill>
                <a:effectLst/>
                <a:uLnTx/>
                <a:uFillTx/>
              </a:rPr>
              <a:t>В 2025 ГОДУ НАРОДНЫЕ ДРУЖИННИКИ ВЫШЛИ НА ОХРАНУ ОБЩЕСТВЕННОГО ПОРЯДКА 3 656 РАЗ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4014349" y="1371600"/>
            <a:ext cx="0" cy="5029200"/>
          </a:xfrm>
          <a:prstGeom prst="line">
            <a:avLst/>
          </a:prstGeom>
          <a:ln w="38100">
            <a:solidFill>
              <a:srgbClr val="0582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7944174" y="1371600"/>
            <a:ext cx="0" cy="5035525"/>
          </a:xfrm>
          <a:prstGeom prst="line">
            <a:avLst/>
          </a:prstGeom>
          <a:ln w="38100">
            <a:solidFill>
              <a:srgbClr val="0582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371599" y="141855"/>
            <a:ext cx="66457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МЕРОПРИЯТИЯ ПО РЕАЛИЗАЦИИ НАПРАВЛЕНИЯ «ГАРМОНИЧНОЕ ОБЩЕСТВО» </a:t>
            </a:r>
            <a:endParaRPr kumimoji="0" lang="ru-RU" sz="1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96" y="2547240"/>
            <a:ext cx="3404582" cy="2462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6"/>
          <a:stretch/>
        </p:blipFill>
        <p:spPr>
          <a:xfrm>
            <a:off x="8226929" y="2613065"/>
            <a:ext cx="3553699" cy="292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Рисунок 2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1911" y="2209800"/>
            <a:ext cx="3409792" cy="3209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100490" y="2743201"/>
            <a:ext cx="424391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1600" dirty="0" smtClean="0">
                <a:solidFill>
                  <a:srgbClr val="05828C"/>
                </a:solidFill>
              </a:rPr>
              <a:t>ВЫЯВЛЕНО 396 АДМИНИСТРАТИВНЫХ ПРАВОНАРУШЕНИЙ.</a:t>
            </a:r>
            <a:endParaRPr lang="ru-RU" sz="1600" dirty="0">
              <a:solidFill>
                <a:srgbClr val="05828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5062" y="2905961"/>
            <a:ext cx="3604525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1600" dirty="0" smtClean="0">
                <a:solidFill>
                  <a:srgbClr val="05828C"/>
                </a:solidFill>
              </a:rPr>
              <a:t>ПРОФИЛАКТИКА ЭКСТРЕМИЗМА,</a:t>
            </a:r>
          </a:p>
          <a:p>
            <a:r>
              <a:rPr lang="ru-RU" sz="1600" dirty="0" smtClean="0">
                <a:solidFill>
                  <a:srgbClr val="05828C"/>
                </a:solidFill>
              </a:rPr>
              <a:t>ТЕРРОРИЗМА И МОШЕННИЧЕСТВА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7038" y="3200400"/>
            <a:ext cx="35103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600" dirty="0" smtClean="0">
                <a:solidFill>
                  <a:srgbClr val="05828C"/>
                </a:solidFill>
              </a:rPr>
              <a:t>ПРОФИЛАКТИКА НАРКОМАНИИ </a:t>
            </a:r>
          </a:p>
          <a:p>
            <a:r>
              <a:rPr lang="ru-RU" sz="1600" dirty="0" smtClean="0">
                <a:solidFill>
                  <a:srgbClr val="05828C"/>
                </a:solidFill>
              </a:rPr>
              <a:t>И ФОРМИРОВАНИЕ ЗДОРОВОГО ОБРАЗА ЖИЗНИ</a:t>
            </a:r>
            <a:endParaRPr lang="ru-RU" sz="1600" dirty="0">
              <a:solidFill>
                <a:srgbClr val="0582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679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7288</TotalTime>
  <Words>535</Words>
  <Application>Microsoft Office PowerPoint</Application>
  <PresentationFormat>Широкоэкранный</PresentationFormat>
  <Paragraphs>173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Microsoft YaHei</vt:lpstr>
      <vt:lpstr>Calibri</vt:lpstr>
      <vt:lpstr>Century Gothic</vt:lpstr>
      <vt:lpstr>Geologica</vt:lpstr>
      <vt:lpstr>Geologica Medium</vt:lpstr>
      <vt:lpstr>Geologica Thin</vt:lpstr>
      <vt:lpstr>Inter</vt:lpstr>
      <vt:lpstr>PF Din Text Cond Pro Medium</vt:lpstr>
      <vt:lpstr>Times New Roman</vt:lpstr>
      <vt:lpstr>Wingdings</vt:lpstr>
      <vt:lpstr>Wingdings 3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MALAYA_RODINA_Presentation_03</dc:title>
  <dc:creator>Гришко Дмитрий Владимирович</dc:creator>
  <cp:lastModifiedBy>Гневашева Наталия Леонидовна</cp:lastModifiedBy>
  <cp:revision>693</cp:revision>
  <dcterms:created xsi:type="dcterms:W3CDTF">2024-12-24T07:49:59Z</dcterms:created>
  <dcterms:modified xsi:type="dcterms:W3CDTF">2026-01-30T05:41:56Z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2024-11-20T00:00:00Z</vt:filetime>
  </property>
  <property fmtid="{D5CDD505-2E9C-101B-9397-08002B2CF9AE}" pid="3" name="Creator">
    <vt:lpwstr>Adobe Illustrator 26.0 (Windows)</vt:lpwstr>
  </property>
  <property fmtid="{D5CDD505-2E9C-101B-9397-08002B2CF9AE}" pid="4" name="LastSaved">
    <vt:filetime>2024-12-24T00:00:00Z</vt:filetime>
  </property>
  <property fmtid="{D5CDD505-2E9C-101B-9397-08002B2CF9AE}" pid="5" name="Producer">
    <vt:lpwstr>Adobe PDF library 16.03</vt:lpwstr>
  </property>
</Properties>
</file>